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0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32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6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42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3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74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87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57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17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6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80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51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6B61C-AEFB-5D40-A018-622BAF24CAB5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4315A-A969-A54F-A20A-6E063A13D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11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58/70_yb53x56v573y59cqfmsc00000gn/T/com.microsoft.Word/WebArchiveCopyPasteTempFiles/page5image67299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5G introduction</a:t>
            </a:r>
            <a:br>
              <a:rPr lang="fr-FR" dirty="0"/>
            </a:br>
            <a:r>
              <a:rPr lang="fr-FR" dirty="0" err="1"/>
              <a:t>Presentation</a:t>
            </a:r>
            <a:r>
              <a:rPr lang="fr-FR" dirty="0"/>
              <a:t> of the documents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355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3253759"/>
          </a:xfrm>
        </p:spPr>
        <p:txBody>
          <a:bodyPr>
            <a:normAutofit/>
          </a:bodyPr>
          <a:lstStyle/>
          <a:p>
            <a:r>
              <a:rPr lang="fr-FR" sz="4000" dirty="0"/>
              <a:t>"5G </a:t>
            </a:r>
            <a:r>
              <a:rPr lang="fr-FR" sz="4000" dirty="0" err="1"/>
              <a:t>conspiracy</a:t>
            </a:r>
            <a:r>
              <a:rPr lang="fr-FR" sz="4000" dirty="0"/>
              <a:t> </a:t>
            </a:r>
            <a:r>
              <a:rPr lang="fr-FR" sz="4000" dirty="0" err="1"/>
              <a:t>theory</a:t>
            </a:r>
            <a:r>
              <a:rPr lang="fr-FR" sz="4000" dirty="0"/>
              <a:t> </a:t>
            </a:r>
            <a:r>
              <a:rPr lang="fr-FR" sz="4000" dirty="0" err="1"/>
              <a:t>threatens</a:t>
            </a:r>
            <a:r>
              <a:rPr lang="fr-FR" sz="4000" dirty="0"/>
              <a:t> </a:t>
            </a:r>
            <a:r>
              <a:rPr lang="fr-FR" sz="4000" dirty="0" err="1"/>
              <a:t>economies</a:t>
            </a:r>
            <a:r>
              <a:rPr lang="fr-FR" sz="4000" dirty="0"/>
              <a:t> and </a:t>
            </a:r>
            <a:r>
              <a:rPr lang="fr-FR" sz="4000" dirty="0" err="1"/>
              <a:t>risks</a:t>
            </a:r>
            <a:r>
              <a:rPr lang="fr-FR" sz="4000" dirty="0"/>
              <a:t> </a:t>
            </a:r>
            <a:r>
              <a:rPr lang="fr-FR" sz="4000" dirty="0" err="1"/>
              <a:t>leaving</a:t>
            </a:r>
            <a:br>
              <a:rPr lang="fr-FR" sz="4000" dirty="0"/>
            </a:br>
            <a:r>
              <a:rPr lang="fr-FR" sz="4000" dirty="0"/>
              <a:t>people </a:t>
            </a:r>
            <a:r>
              <a:rPr lang="fr-FR" sz="4000" dirty="0" err="1"/>
              <a:t>with</a:t>
            </a:r>
            <a:r>
              <a:rPr lang="fr-FR" sz="4000" dirty="0"/>
              <a:t> slow connections, EU countries </a:t>
            </a:r>
            <a:r>
              <a:rPr lang="fr-FR" sz="4000" dirty="0" err="1"/>
              <a:t>warn</a:t>
            </a:r>
            <a:r>
              <a:rPr lang="fr-FR" sz="4000" dirty="0"/>
              <a:t>",</a:t>
            </a:r>
            <a:br>
              <a:rPr lang="fr-FR" sz="4000" dirty="0"/>
            </a:br>
            <a:r>
              <a:rPr lang="fr-FR" sz="4000" u="sng" dirty="0"/>
              <a:t>The Independent,</a:t>
            </a:r>
            <a:r>
              <a:rPr lang="fr-FR" sz="4000" dirty="0"/>
              <a:t> </a:t>
            </a:r>
            <a:r>
              <a:rPr lang="fr-FR" sz="4000" dirty="0" err="1"/>
              <a:t>October</a:t>
            </a:r>
            <a:r>
              <a:rPr lang="fr-FR" sz="4000" dirty="0"/>
              <a:t> 19 2020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11170"/>
            <a:ext cx="8229600" cy="1614993"/>
          </a:xfrm>
        </p:spPr>
        <p:txBody>
          <a:bodyPr>
            <a:normAutofit/>
          </a:bodyPr>
          <a:lstStyle/>
          <a:p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remark</a:t>
            </a:r>
            <a:r>
              <a:rPr lang="fr-FR" dirty="0"/>
              <a:t> </a:t>
            </a:r>
            <a:r>
              <a:rPr lang="fr-FR" dirty="0" err="1"/>
              <a:t>concerning</a:t>
            </a:r>
            <a:r>
              <a:rPr lang="fr-FR" dirty="0"/>
              <a:t> « the »</a:t>
            </a:r>
          </a:p>
          <a:p>
            <a:r>
              <a:rPr lang="fr-FR" dirty="0" err="1"/>
              <a:t>IndependEnt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28B3759-144B-024A-8DA0-B811E3227807}"/>
              </a:ext>
            </a:extLst>
          </p:cNvPr>
          <p:cNvSpPr txBox="1"/>
          <p:nvPr/>
        </p:nvSpPr>
        <p:spPr>
          <a:xfrm>
            <a:off x="457200" y="395162"/>
            <a:ext cx="20484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</a:t>
            </a:r>
            <a:r>
              <a:rPr lang="fr-FR" dirty="0"/>
              <a:t>3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481131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Main arguments: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Some</a:t>
            </a:r>
            <a:r>
              <a:rPr lang="fr-FR" dirty="0"/>
              <a:t> people </a:t>
            </a:r>
            <a:r>
              <a:rPr lang="fr-FR" dirty="0" err="1"/>
              <a:t>believe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Electro Magnetic Field (EMF) radiations are a </a:t>
            </a:r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hazard</a:t>
            </a:r>
            <a:r>
              <a:rPr lang="fr-FR" dirty="0"/>
              <a:t> (</a:t>
            </a:r>
            <a:r>
              <a:rPr lang="fr-FR" dirty="0" err="1"/>
              <a:t>although</a:t>
            </a:r>
            <a:r>
              <a:rPr lang="fr-FR" dirty="0"/>
              <a:t>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 </a:t>
            </a:r>
            <a:r>
              <a:rPr lang="fr-FR" dirty="0" err="1"/>
              <a:t>scientific</a:t>
            </a:r>
            <a:r>
              <a:rPr lang="fr-FR" dirty="0"/>
              <a:t> proof)</a:t>
            </a:r>
          </a:p>
          <a:p>
            <a:r>
              <a:rPr lang="fr-FR" dirty="0" err="1"/>
              <a:t>Arson</a:t>
            </a:r>
            <a:r>
              <a:rPr lang="fr-FR" dirty="0"/>
              <a:t> </a:t>
            </a:r>
            <a:r>
              <a:rPr lang="fr-FR" dirty="0" err="1"/>
              <a:t>attacks</a:t>
            </a:r>
            <a:r>
              <a:rPr lang="fr-FR" dirty="0"/>
              <a:t> on 5G </a:t>
            </a:r>
            <a:r>
              <a:rPr lang="fr-FR" dirty="0" err="1"/>
              <a:t>masts</a:t>
            </a:r>
            <a:r>
              <a:rPr lang="fr-FR" dirty="0"/>
              <a:t> </a:t>
            </a:r>
            <a:r>
              <a:rPr lang="fr-FR" dirty="0" err="1"/>
              <a:t>worldwide</a:t>
            </a:r>
            <a:r>
              <a:rPr lang="fr-FR" dirty="0"/>
              <a:t>.</a:t>
            </a:r>
          </a:p>
          <a:p>
            <a:r>
              <a:rPr lang="fr-FR" dirty="0"/>
              <a:t>The EU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trying</a:t>
            </a:r>
            <a:r>
              <a:rPr lang="fr-FR" dirty="0"/>
              <a:t> to tackle </a:t>
            </a:r>
            <a:r>
              <a:rPr lang="fr-FR" dirty="0" err="1"/>
              <a:t>such</a:t>
            </a:r>
            <a:r>
              <a:rPr lang="fr-FR" dirty="0"/>
              <a:t> </a:t>
            </a:r>
            <a:r>
              <a:rPr lang="fr-FR" dirty="0" err="1"/>
              <a:t>theories</a:t>
            </a:r>
            <a:r>
              <a:rPr lang="fr-FR" dirty="0"/>
              <a:t> to </a:t>
            </a:r>
            <a:r>
              <a:rPr lang="fr-FR" dirty="0" err="1"/>
              <a:t>prevent</a:t>
            </a:r>
            <a:r>
              <a:rPr lang="fr-FR" dirty="0"/>
              <a:t> adverse/</a:t>
            </a:r>
            <a:r>
              <a:rPr lang="fr-FR" dirty="0" err="1"/>
              <a:t>negative</a:t>
            </a:r>
            <a:r>
              <a:rPr lang="fr-FR" dirty="0"/>
              <a:t>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DA5FCB9-9C63-BF47-8365-BF1B7832E15B}"/>
              </a:ext>
            </a:extLst>
          </p:cNvPr>
          <p:cNvSpPr txBox="1"/>
          <p:nvPr/>
        </p:nvSpPr>
        <p:spPr>
          <a:xfrm>
            <a:off x="457200" y="547171"/>
            <a:ext cx="17516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</a:t>
            </a:r>
            <a:r>
              <a:rPr lang="fr-FR" dirty="0"/>
              <a:t>3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41695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the document</a:t>
            </a:r>
          </a:p>
        </p:txBody>
      </p:sp>
    </p:spTree>
    <p:extLst>
      <p:ext uri="{BB962C8B-B14F-4D97-AF65-F5344CB8AC3E}">
        <p14:creationId xmlns:p14="http://schemas.microsoft.com/office/powerpoint/2010/main" val="3926295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report </a:t>
            </a:r>
            <a:r>
              <a:rPr lang="fr-FR" dirty="0" err="1"/>
              <a:t>issued</a:t>
            </a:r>
            <a:r>
              <a:rPr lang="fr-FR" dirty="0"/>
              <a:t>/</a:t>
            </a:r>
            <a:r>
              <a:rPr lang="fr-FR" dirty="0" err="1"/>
              <a:t>published</a:t>
            </a:r>
            <a:r>
              <a:rPr lang="fr-FR" dirty="0"/>
              <a:t>/</a:t>
            </a:r>
            <a:r>
              <a:rPr lang="fr-FR" dirty="0" err="1"/>
              <a:t>released</a:t>
            </a:r>
            <a:r>
              <a:rPr lang="fr-FR" dirty="0"/>
              <a:t> in </a:t>
            </a:r>
            <a:r>
              <a:rPr lang="fr-FR" u="sng" dirty="0"/>
              <a:t>The Independent </a:t>
            </a:r>
            <a:r>
              <a:rPr lang="fr-FR" dirty="0"/>
              <a:t>on </a:t>
            </a:r>
            <a:r>
              <a:rPr lang="fr-FR" dirty="0" err="1"/>
              <a:t>October</a:t>
            </a:r>
            <a:r>
              <a:rPr lang="fr-FR" dirty="0"/>
              <a:t>, 19th 2020, sheds light on the </a:t>
            </a:r>
            <a:r>
              <a:rPr lang="fr-FR" dirty="0" err="1"/>
              <a:t>EU’s</a:t>
            </a:r>
            <a:r>
              <a:rPr lang="fr-FR" dirty="0"/>
              <a:t> management of </a:t>
            </a:r>
            <a:r>
              <a:rPr lang="fr-FR" dirty="0" err="1"/>
              <a:t>conspiracy</a:t>
            </a:r>
            <a:r>
              <a:rPr lang="fr-FR" dirty="0"/>
              <a:t> </a:t>
            </a:r>
            <a:r>
              <a:rPr lang="fr-FR" dirty="0" err="1"/>
              <a:t>theories</a:t>
            </a:r>
            <a:r>
              <a:rPr lang="fr-FR" dirty="0"/>
              <a:t> </a:t>
            </a:r>
            <a:r>
              <a:rPr lang="fr-FR" dirty="0" err="1"/>
              <a:t>regarding</a:t>
            </a:r>
            <a:r>
              <a:rPr lang="fr-FR" dirty="0"/>
              <a:t> 5G.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3496186-F67F-F246-BD56-A3FE4CD2E47E}"/>
              </a:ext>
            </a:extLst>
          </p:cNvPr>
          <p:cNvSpPr txBox="1"/>
          <p:nvPr/>
        </p:nvSpPr>
        <p:spPr>
          <a:xfrm>
            <a:off x="255320" y="547171"/>
            <a:ext cx="20484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3</a:t>
            </a:r>
          </a:p>
        </p:txBody>
      </p:sp>
    </p:spTree>
    <p:extLst>
      <p:ext uri="{BB962C8B-B14F-4D97-AF65-F5344CB8AC3E}">
        <p14:creationId xmlns:p14="http://schemas.microsoft.com/office/powerpoint/2010/main" val="3791832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66707" y="547170"/>
            <a:ext cx="3434862" cy="1933088"/>
          </a:xfrm>
        </p:spPr>
        <p:txBody>
          <a:bodyPr>
            <a:normAutofit/>
          </a:bodyPr>
          <a:lstStyle/>
          <a:p>
            <a:r>
              <a:rPr lang="fr-FR" sz="3600" dirty="0"/>
              <a:t>CARTOON</a:t>
            </a:r>
            <a:br>
              <a:rPr lang="fr-FR" sz="3600" dirty="0"/>
            </a:br>
            <a:r>
              <a:rPr lang="fr-FR" sz="3600" u="sng" dirty="0" err="1"/>
              <a:t>Newswatch.com</a:t>
            </a:r>
            <a:r>
              <a:rPr lang="fr-FR" sz="3600" dirty="0"/>
              <a:t>, </a:t>
            </a:r>
            <a:br>
              <a:rPr lang="fr-FR" sz="3600" dirty="0"/>
            </a:br>
            <a:r>
              <a:rPr lang="fr-FR" sz="3600" dirty="0" err="1"/>
              <a:t>December</a:t>
            </a:r>
            <a:r>
              <a:rPr lang="fr-FR" sz="3600" dirty="0"/>
              <a:t> 2018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153B4F9-604D-3F4B-B63F-6FF47884A2A1}"/>
              </a:ext>
            </a:extLst>
          </p:cNvPr>
          <p:cNvSpPr txBox="1"/>
          <p:nvPr/>
        </p:nvSpPr>
        <p:spPr>
          <a:xfrm>
            <a:off x="694707" y="54717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037BE37-6BCD-DE73-95E3-B0D5DB0C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807" y="294249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5" name="Image 3" descr="page5image672992">
            <a:extLst>
              <a:ext uri="{FF2B5EF4-FFF2-40B4-BE49-F238E27FC236}">
                <a16:creationId xmlns:a16="http://schemas.microsoft.com/office/drawing/2014/main" id="{0E8F8456-03C2-DE1A-2D35-7A48D6021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31" y="1105883"/>
            <a:ext cx="4884501" cy="464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14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Main arguments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 </a:t>
            </a:r>
            <a:r>
              <a:rPr lang="fr-FR" dirty="0" err="1"/>
              <a:t>tiny</a:t>
            </a:r>
            <a:r>
              <a:rPr lang="fr-FR" dirty="0"/>
              <a:t> / </a:t>
            </a:r>
            <a:r>
              <a:rPr lang="fr-FR" dirty="0" err="1"/>
              <a:t>childish</a:t>
            </a:r>
            <a:r>
              <a:rPr lang="fr-FR" dirty="0"/>
              <a:t> / </a:t>
            </a:r>
            <a:r>
              <a:rPr lang="fr-FR" dirty="0" err="1"/>
              <a:t>meek</a:t>
            </a:r>
            <a:r>
              <a:rPr lang="fr-FR" dirty="0"/>
              <a:t> </a:t>
            </a:r>
            <a:r>
              <a:rPr lang="fr-FR" sz="2000" i="1" dirty="0"/>
              <a:t>(humble / docile) </a:t>
            </a:r>
            <a:r>
              <a:rPr lang="fr-FR" dirty="0"/>
              <a:t>Canadian PM </a:t>
            </a:r>
            <a:r>
              <a:rPr lang="fr-FR" dirty="0" err="1"/>
              <a:t>embodying</a:t>
            </a:r>
            <a:r>
              <a:rPr lang="fr-FR" dirty="0"/>
              <a:t> innocence </a:t>
            </a:r>
            <a:r>
              <a:rPr lang="fr-FR" dirty="0" err="1"/>
              <a:t>next</a:t>
            </a:r>
            <a:r>
              <a:rPr lang="fr-FR" dirty="0"/>
              <a:t> to a </a:t>
            </a:r>
            <a:r>
              <a:rPr lang="fr-FR" dirty="0" err="1"/>
              <a:t>nasty-looking</a:t>
            </a:r>
            <a:r>
              <a:rPr lang="fr-FR" dirty="0"/>
              <a:t> </a:t>
            </a:r>
            <a:r>
              <a:rPr lang="fr-FR" dirty="0" err="1"/>
              <a:t>giant</a:t>
            </a:r>
            <a:r>
              <a:rPr lang="fr-FR" dirty="0"/>
              <a:t> robot </a:t>
            </a:r>
            <a:r>
              <a:rPr lang="fr-FR" dirty="0" err="1"/>
              <a:t>built</a:t>
            </a:r>
            <a:r>
              <a:rPr lang="fr-FR" dirty="0"/>
              <a:t> by Huawei </a:t>
            </a:r>
          </a:p>
          <a:p>
            <a:r>
              <a:rPr lang="fr-FR" dirty="0" err="1"/>
              <a:t>nasty-looking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: piercing </a:t>
            </a:r>
            <a:r>
              <a:rPr lang="fr-FR" dirty="0" err="1"/>
              <a:t>eyes</a:t>
            </a:r>
            <a:r>
              <a:rPr lang="fr-FR" dirty="0"/>
              <a:t>, Terminator-like, </a:t>
            </a:r>
            <a:r>
              <a:rPr lang="fr-FR" dirty="0" err="1"/>
              <a:t>shape</a:t>
            </a:r>
            <a:r>
              <a:rPr lang="fr-FR" dirty="0"/>
              <a:t> of a </a:t>
            </a:r>
            <a:r>
              <a:rPr lang="fr-FR" dirty="0" err="1"/>
              <a:t>skull</a:t>
            </a:r>
            <a:r>
              <a:rPr lang="fr-FR" dirty="0"/>
              <a:t> +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looming</a:t>
            </a:r>
            <a:r>
              <a:rPr lang="fr-FR" dirty="0"/>
              <a:t> over Justin Trudeau </a:t>
            </a:r>
            <a:r>
              <a:rPr lang="fr-FR" sz="2000" i="1" dirty="0"/>
              <a:t>(= se dresse au-dessus de JT de façon intimidante)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1176ECF-8AEA-AA4C-8B44-99D34F5B3552}"/>
              </a:ext>
            </a:extLst>
          </p:cNvPr>
          <p:cNvSpPr txBox="1"/>
          <p:nvPr/>
        </p:nvSpPr>
        <p:spPr>
          <a:xfrm>
            <a:off x="599704" y="54717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4</a:t>
            </a:r>
          </a:p>
        </p:txBody>
      </p:sp>
    </p:spTree>
    <p:extLst>
      <p:ext uri="{BB962C8B-B14F-4D97-AF65-F5344CB8AC3E}">
        <p14:creationId xmlns:p14="http://schemas.microsoft.com/office/powerpoint/2010/main" val="1566292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Discrepancy</a:t>
            </a:r>
            <a:r>
              <a:rPr lang="fr-FR" dirty="0"/>
              <a:t> </a:t>
            </a:r>
            <a:r>
              <a:rPr lang="fr-FR" sz="2000" i="1" dirty="0"/>
              <a:t>(écart / grande différence)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Trudeau </a:t>
            </a:r>
            <a:r>
              <a:rPr lang="fr-FR" dirty="0" err="1"/>
              <a:t>says</a:t>
            </a:r>
            <a:r>
              <a:rPr lang="fr-FR" dirty="0"/>
              <a:t> and the look of the robot = </a:t>
            </a:r>
            <a:r>
              <a:rPr lang="fr-FR" dirty="0" err="1"/>
              <a:t>irony</a:t>
            </a:r>
            <a:endParaRPr lang="fr-FR" dirty="0"/>
          </a:p>
          <a:p>
            <a:r>
              <a:rPr lang="fr-FR" dirty="0"/>
              <a:t>= The nations </a:t>
            </a:r>
            <a:r>
              <a:rPr lang="fr-FR" dirty="0" err="1"/>
              <a:t>dealing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Chinese</a:t>
            </a:r>
            <a:r>
              <a:rPr lang="fr-FR" dirty="0"/>
              <a:t> are </a:t>
            </a:r>
            <a:r>
              <a:rPr lang="fr-FR" dirty="0" err="1"/>
              <a:t>considered</a:t>
            </a:r>
            <a:r>
              <a:rPr lang="fr-FR" dirty="0"/>
              <a:t> </a:t>
            </a:r>
            <a:r>
              <a:rPr lang="fr-FR" dirty="0" err="1"/>
              <a:t>naive</a:t>
            </a:r>
            <a:r>
              <a:rPr lang="fr-FR" dirty="0"/>
              <a:t>  (in the </a:t>
            </a:r>
            <a:r>
              <a:rPr lang="fr-FR" dirty="0" err="1"/>
              <a:t>other</a:t>
            </a:r>
            <a:r>
              <a:rPr lang="fr-FR" dirty="0"/>
              <a:t> documents: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considered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by the US and </a:t>
            </a:r>
            <a:r>
              <a:rPr lang="fr-FR" dirty="0" err="1"/>
              <a:t>its</a:t>
            </a:r>
            <a:r>
              <a:rPr lang="fr-FR" dirty="0"/>
              <a:t> allies).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8E98E77-DBC9-EA46-8643-E63F678EB5EB}"/>
              </a:ext>
            </a:extLst>
          </p:cNvPr>
          <p:cNvSpPr txBox="1"/>
          <p:nvPr/>
        </p:nvSpPr>
        <p:spPr>
          <a:xfrm>
            <a:off x="706582" y="7318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4</a:t>
            </a:r>
          </a:p>
        </p:txBody>
      </p:sp>
    </p:spTree>
    <p:extLst>
      <p:ext uri="{BB962C8B-B14F-4D97-AF65-F5344CB8AC3E}">
        <p14:creationId xmlns:p14="http://schemas.microsoft.com/office/powerpoint/2010/main" val="818758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Huawei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seen</a:t>
            </a:r>
            <a:r>
              <a:rPr lang="fr-FR" dirty="0"/>
              <a:t> as a </a:t>
            </a:r>
            <a:r>
              <a:rPr lang="fr-FR" dirty="0" err="1"/>
              <a:t>weapon</a:t>
            </a:r>
            <a:r>
              <a:rPr lang="fr-FR" dirty="0"/>
              <a:t> of </a:t>
            </a:r>
            <a:r>
              <a:rPr lang="fr-FR" dirty="0" err="1"/>
              <a:t>war</a:t>
            </a:r>
            <a:r>
              <a:rPr lang="fr-FR" dirty="0"/>
              <a:t>, </a:t>
            </a:r>
          </a:p>
          <a:p>
            <a:r>
              <a:rPr lang="fr-FR" dirty="0"/>
              <a:t>a Trojan horse </a:t>
            </a:r>
            <a:r>
              <a:rPr lang="fr-FR" sz="2000" dirty="0"/>
              <a:t>(= </a:t>
            </a:r>
            <a:r>
              <a:rPr lang="fr-FR" sz="2000" dirty="0" err="1">
                <a:solidFill>
                  <a:srgbClr val="000000"/>
                </a:solidFill>
                <a:latin typeface="-webkit-standard"/>
              </a:rPr>
              <a:t>s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omething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that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appears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harmless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or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beneficial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but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is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actually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dangerous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or </a:t>
            </a:r>
            <a:r>
              <a:rPr lang="fr-FR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deceptive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)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dirty="0" err="1"/>
              <a:t>used</a:t>
            </a:r>
            <a:r>
              <a:rPr lang="fr-FR" dirty="0"/>
              <a:t> by China to </a:t>
            </a:r>
            <a:r>
              <a:rPr lang="fr-FR" dirty="0" err="1"/>
              <a:t>take</a:t>
            </a:r>
            <a:r>
              <a:rPr lang="fr-FR" dirty="0"/>
              <a:t> control over the </a:t>
            </a:r>
            <a:r>
              <a:rPr lang="fr-FR" dirty="0" err="1"/>
              <a:t>rest</a:t>
            </a:r>
            <a:r>
              <a:rPr lang="fr-FR" dirty="0"/>
              <a:t> of the world.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8354D5-53B9-2C40-AB93-BF1A990B1BA1}"/>
              </a:ext>
            </a:extLst>
          </p:cNvPr>
          <p:cNvSpPr txBox="1"/>
          <p:nvPr/>
        </p:nvSpPr>
        <p:spPr>
          <a:xfrm>
            <a:off x="457200" y="47680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4</a:t>
            </a:r>
          </a:p>
        </p:txBody>
      </p:sp>
    </p:spTree>
    <p:extLst>
      <p:ext uri="{BB962C8B-B14F-4D97-AF65-F5344CB8AC3E}">
        <p14:creationId xmlns:p14="http://schemas.microsoft.com/office/powerpoint/2010/main" val="3775254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document 4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2818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cartoon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i="1" u="sng" dirty="0" err="1"/>
              <a:t>Newswatch.com</a:t>
            </a:r>
            <a:r>
              <a:rPr lang="fr-FR" i="1" u="sng" dirty="0"/>
              <a:t> </a:t>
            </a:r>
            <a:r>
              <a:rPr lang="fr-FR" dirty="0" err="1"/>
              <a:t>released</a:t>
            </a:r>
            <a:r>
              <a:rPr lang="fr-FR" dirty="0"/>
              <a:t> in </a:t>
            </a:r>
            <a:r>
              <a:rPr lang="fr-FR" dirty="0" err="1"/>
              <a:t>December</a:t>
            </a:r>
            <a:r>
              <a:rPr lang="fr-FR" dirty="0"/>
              <a:t> 2018, </a:t>
            </a:r>
            <a:r>
              <a:rPr lang="fr-FR" dirty="0" err="1"/>
              <a:t>ironically</a:t>
            </a:r>
            <a:r>
              <a:rPr lang="fr-FR" dirty="0"/>
              <a:t> questions </a:t>
            </a:r>
            <a:r>
              <a:rPr lang="fr-FR" dirty="0" err="1"/>
              <a:t>Canada’s</a:t>
            </a:r>
            <a:r>
              <a:rPr lang="fr-FR" dirty="0"/>
              <a:t> </a:t>
            </a:r>
            <a:r>
              <a:rPr lang="fr-FR" dirty="0" err="1"/>
              <a:t>decision</a:t>
            </a:r>
            <a:r>
              <a:rPr lang="fr-FR" dirty="0"/>
              <a:t> to </a:t>
            </a:r>
            <a:r>
              <a:rPr lang="fr-FR" dirty="0" err="1"/>
              <a:t>buy</a:t>
            </a:r>
            <a:r>
              <a:rPr lang="fr-FR" dirty="0"/>
              <a:t> </a:t>
            </a:r>
            <a:r>
              <a:rPr lang="fr-FR" dirty="0" err="1"/>
              <a:t>Huawei’s</a:t>
            </a:r>
            <a:r>
              <a:rPr lang="fr-FR" dirty="0"/>
              <a:t> 5G </a:t>
            </a:r>
            <a:r>
              <a:rPr lang="fr-FR" dirty="0" err="1"/>
              <a:t>technology</a:t>
            </a:r>
            <a:r>
              <a:rPr lang="fr-FR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72744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95916"/>
            <a:ext cx="8229600" cy="2864202"/>
          </a:xfrm>
        </p:spPr>
        <p:txBody>
          <a:bodyPr>
            <a:normAutofit/>
          </a:bodyPr>
          <a:lstStyle/>
          <a:p>
            <a:r>
              <a:rPr lang="fr-FR" dirty="0"/>
              <a:t>« The </a:t>
            </a:r>
            <a:r>
              <a:rPr lang="fr-FR" dirty="0" err="1"/>
              <a:t>Splinternet</a:t>
            </a:r>
            <a:r>
              <a:rPr lang="fr-FR" dirty="0"/>
              <a:t> of </a:t>
            </a:r>
            <a:r>
              <a:rPr lang="fr-FR" dirty="0" err="1"/>
              <a:t>Things</a:t>
            </a:r>
            <a:r>
              <a:rPr lang="fr-FR" dirty="0"/>
              <a:t> </a:t>
            </a:r>
            <a:r>
              <a:rPr lang="fr-FR" dirty="0" err="1"/>
              <a:t>Threatens</a:t>
            </a:r>
            <a:r>
              <a:rPr lang="fr-FR" dirty="0"/>
              <a:t> 5G’s </a:t>
            </a:r>
            <a:r>
              <a:rPr lang="fr-FR" dirty="0" err="1"/>
              <a:t>Potential</a:t>
            </a:r>
            <a:r>
              <a:rPr lang="fr-FR" dirty="0"/>
              <a:t> »</a:t>
            </a:r>
            <a:br>
              <a:rPr lang="fr-FR" dirty="0"/>
            </a:br>
            <a:r>
              <a:rPr lang="fr-FR" i="1" dirty="0"/>
              <a:t>The </a:t>
            </a:r>
            <a:r>
              <a:rPr lang="fr-FR" i="1" dirty="0" err="1"/>
              <a:t>Economist</a:t>
            </a:r>
            <a:r>
              <a:rPr lang="fr-FR" dirty="0"/>
              <a:t>, 25 </a:t>
            </a:r>
            <a:r>
              <a:rPr lang="fr-FR" dirty="0" err="1"/>
              <a:t>December</a:t>
            </a:r>
            <a:r>
              <a:rPr lang="fr-FR" dirty="0"/>
              <a:t> 2019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89222"/>
            <a:ext cx="8229600" cy="2636941"/>
          </a:xfrm>
        </p:spPr>
        <p:txBody>
          <a:bodyPr>
            <a:normAutofit fontScale="85000" lnSpcReduction="20000"/>
          </a:bodyPr>
          <a:lstStyle/>
          <a:p>
            <a:endParaRPr lang="fr-FR" dirty="0"/>
          </a:p>
          <a:p>
            <a:r>
              <a:rPr lang="fr-FR" dirty="0"/>
              <a:t>Se briser / voler en éclat </a:t>
            </a:r>
          </a:p>
          <a:p>
            <a:r>
              <a:rPr lang="fr-FR" dirty="0"/>
              <a:t>Une écharde </a:t>
            </a:r>
          </a:p>
          <a:p>
            <a:r>
              <a:rPr lang="fr-FR" dirty="0"/>
              <a:t>Faire voler en éclats</a:t>
            </a:r>
          </a:p>
          <a:p>
            <a:endParaRPr lang="fr-FR" dirty="0"/>
          </a:p>
          <a:p>
            <a:r>
              <a:rPr lang="fr-FR" dirty="0"/>
              <a:t>= </a:t>
            </a:r>
            <a:r>
              <a:rPr lang="fr-FR" dirty="0" err="1"/>
              <a:t>meaning</a:t>
            </a:r>
            <a:r>
              <a:rPr lang="fr-FR" dirty="0"/>
              <a:t> of the </a:t>
            </a:r>
            <a:r>
              <a:rPr lang="fr-FR" dirty="0" err="1"/>
              <a:t>pun</a:t>
            </a:r>
            <a:r>
              <a:rPr lang="fr-FR" dirty="0"/>
              <a:t>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42328C-6F91-1048-88F9-959BC0AB2DBA}"/>
              </a:ext>
            </a:extLst>
          </p:cNvPr>
          <p:cNvSpPr txBox="1"/>
          <p:nvPr/>
        </p:nvSpPr>
        <p:spPr>
          <a:xfrm>
            <a:off x="629392" y="731837"/>
            <a:ext cx="1959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Document 1</a:t>
            </a:r>
          </a:p>
        </p:txBody>
      </p:sp>
    </p:spTree>
    <p:extLst>
      <p:ext uri="{BB962C8B-B14F-4D97-AF65-F5344CB8AC3E}">
        <p14:creationId xmlns:p14="http://schemas.microsoft.com/office/powerpoint/2010/main" val="2939860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Main arguments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Operators</a:t>
            </a:r>
            <a:r>
              <a:rPr lang="fr-FR" dirty="0"/>
              <a:t> are </a:t>
            </a:r>
            <a:r>
              <a:rPr lang="fr-FR" dirty="0" err="1"/>
              <a:t>deploying</a:t>
            </a:r>
            <a:r>
              <a:rPr lang="fr-FR" dirty="0"/>
              <a:t> 5G networks </a:t>
            </a:r>
            <a:r>
              <a:rPr lang="fr-FR" dirty="0" err="1"/>
              <a:t>worldwide</a:t>
            </a:r>
            <a:r>
              <a:rPr lang="fr-FR" dirty="0"/>
              <a:t>.</a:t>
            </a:r>
          </a:p>
          <a:p>
            <a:r>
              <a:rPr lang="fr-FR" dirty="0"/>
              <a:t>China and </a:t>
            </a:r>
            <a:r>
              <a:rPr lang="fr-FR" dirty="0" err="1"/>
              <a:t>Huaweï</a:t>
            </a:r>
            <a:r>
              <a:rPr lang="fr-FR" dirty="0"/>
              <a:t>: leaders</a:t>
            </a:r>
          </a:p>
          <a:p>
            <a:r>
              <a:rPr lang="fr-FR" dirty="0" err="1"/>
              <a:t>Geopolitical</a:t>
            </a:r>
            <a:r>
              <a:rPr lang="fr-FR" dirty="0"/>
              <a:t> and </a:t>
            </a:r>
            <a:r>
              <a:rPr lang="fr-FR" dirty="0" err="1"/>
              <a:t>technical</a:t>
            </a:r>
            <a:r>
              <a:rPr lang="fr-FR" dirty="0"/>
              <a:t> obstacles to a fast </a:t>
            </a:r>
            <a:r>
              <a:rPr lang="fr-FR" dirty="0" err="1"/>
              <a:t>deployment</a:t>
            </a:r>
            <a:endParaRPr lang="fr-FR" dirty="0"/>
          </a:p>
          <a:p>
            <a:r>
              <a:rPr lang="fr-FR" dirty="0"/>
              <a:t>Global </a:t>
            </a:r>
            <a:r>
              <a:rPr lang="fr-FR" dirty="0" err="1"/>
              <a:t>divide</a:t>
            </a:r>
            <a:r>
              <a:rPr lang="fr-FR" dirty="0"/>
              <a:t> over 5G, </a:t>
            </a:r>
            <a:r>
              <a:rPr lang="fr-FR" dirty="0" err="1"/>
              <a:t>nicknamed</a:t>
            </a:r>
            <a:r>
              <a:rPr lang="fr-FR" dirty="0"/>
              <a:t> </a:t>
            </a:r>
            <a:r>
              <a:rPr lang="fr-FR" i="1" dirty="0"/>
              <a:t>Digital Berlin Wall 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7BA5C0E-1DF4-544B-9FD1-C60287F004DE}"/>
              </a:ext>
            </a:extLst>
          </p:cNvPr>
          <p:cNvSpPr txBox="1">
            <a:spLocks/>
          </p:cNvSpPr>
          <p:nvPr/>
        </p:nvSpPr>
        <p:spPr>
          <a:xfrm>
            <a:off x="219694" y="286514"/>
            <a:ext cx="1846612" cy="6160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Document 1</a:t>
            </a:r>
          </a:p>
        </p:txBody>
      </p:sp>
    </p:spTree>
    <p:extLst>
      <p:ext uri="{BB962C8B-B14F-4D97-AF65-F5344CB8AC3E}">
        <p14:creationId xmlns:p14="http://schemas.microsoft.com/office/powerpoint/2010/main" val="2293218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document 1</a:t>
            </a:r>
          </a:p>
        </p:txBody>
      </p:sp>
    </p:spTree>
    <p:extLst>
      <p:ext uri="{BB962C8B-B14F-4D97-AF65-F5344CB8AC3E}">
        <p14:creationId xmlns:p14="http://schemas.microsoft.com/office/powerpoint/2010/main" val="357001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527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63552"/>
            <a:ext cx="8229600" cy="51626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C0C0C0"/>
                </a:highlight>
              </a:rPr>
              <a:t>An opinion </a:t>
            </a:r>
            <a:r>
              <a:rPr lang="fr-FR" dirty="0" err="1">
                <a:highlight>
                  <a:srgbClr val="C0C0C0"/>
                </a:highlight>
              </a:rPr>
              <a:t>piece</a:t>
            </a:r>
            <a:r>
              <a:rPr lang="fr-FR" dirty="0">
                <a:highlight>
                  <a:srgbClr val="C0C0C0"/>
                </a:highlight>
              </a:rPr>
              <a:t> </a:t>
            </a:r>
            <a:r>
              <a:rPr lang="fr-FR" dirty="0" err="1">
                <a:highlight>
                  <a:srgbClr val="C0C0C0"/>
                </a:highlight>
              </a:rPr>
              <a:t>published</a:t>
            </a:r>
            <a:r>
              <a:rPr lang="fr-FR" dirty="0">
                <a:highlight>
                  <a:srgbClr val="C0C0C0"/>
                </a:highlight>
              </a:rPr>
              <a:t> in </a:t>
            </a:r>
            <a:r>
              <a:rPr lang="fr-FR" i="1" u="sng" dirty="0">
                <a:highlight>
                  <a:srgbClr val="C0C0C0"/>
                </a:highlight>
              </a:rPr>
              <a:t>The Economist </a:t>
            </a:r>
            <a:r>
              <a:rPr lang="fr-FR" dirty="0">
                <a:highlight>
                  <a:srgbClr val="C0C0C0"/>
                </a:highlight>
              </a:rPr>
              <a:t>on </a:t>
            </a:r>
            <a:r>
              <a:rPr lang="fr-FR" dirty="0" err="1">
                <a:highlight>
                  <a:srgbClr val="C0C0C0"/>
                </a:highlight>
              </a:rPr>
              <a:t>December</a:t>
            </a:r>
            <a:r>
              <a:rPr lang="fr-FR" dirty="0">
                <a:highlight>
                  <a:srgbClr val="C0C0C0"/>
                </a:highlight>
              </a:rPr>
              <a:t>, 25th 2019, </a:t>
            </a:r>
            <a:r>
              <a:rPr lang="fr-FR" dirty="0" err="1">
                <a:highlight>
                  <a:srgbClr val="C0C0C0"/>
                </a:highlight>
              </a:rPr>
              <a:t>warns</a:t>
            </a:r>
            <a:r>
              <a:rPr lang="fr-FR" dirty="0">
                <a:highlight>
                  <a:srgbClr val="C0C0C0"/>
                </a:highlight>
              </a:rPr>
              <a:t> </a:t>
            </a:r>
            <a:r>
              <a:rPr lang="fr-FR" dirty="0" err="1">
                <a:highlight>
                  <a:srgbClr val="C0C0C0"/>
                </a:highlight>
              </a:rPr>
              <a:t>against</a:t>
            </a:r>
            <a:r>
              <a:rPr lang="fr-FR" dirty="0">
                <a:highlight>
                  <a:srgbClr val="C0C0C0"/>
                </a:highlight>
              </a:rPr>
              <a:t> the </a:t>
            </a:r>
            <a:r>
              <a:rPr lang="fr-FR" dirty="0" err="1">
                <a:highlight>
                  <a:srgbClr val="C0C0C0"/>
                </a:highlight>
              </a:rPr>
              <a:t>geopolitical</a:t>
            </a:r>
            <a:r>
              <a:rPr lang="fr-FR" dirty="0">
                <a:highlight>
                  <a:srgbClr val="C0C0C0"/>
                </a:highlight>
              </a:rPr>
              <a:t> and </a:t>
            </a:r>
            <a:r>
              <a:rPr lang="fr-FR" dirty="0" err="1">
                <a:highlight>
                  <a:srgbClr val="C0C0C0"/>
                </a:highlight>
              </a:rPr>
              <a:t>technical</a:t>
            </a:r>
            <a:r>
              <a:rPr lang="fr-FR" dirty="0">
                <a:highlight>
                  <a:srgbClr val="C0C0C0"/>
                </a:highlight>
              </a:rPr>
              <a:t> obstacles to 5G’s </a:t>
            </a:r>
            <a:r>
              <a:rPr lang="fr-FR" dirty="0" err="1">
                <a:highlight>
                  <a:srgbClr val="C0C0C0"/>
                </a:highlight>
              </a:rPr>
              <a:t>success</a:t>
            </a:r>
            <a:r>
              <a:rPr lang="fr-FR" dirty="0">
                <a:highlight>
                  <a:srgbClr val="C0C0C0"/>
                </a:highlight>
              </a:rPr>
              <a:t>—</a:t>
            </a:r>
            <a:r>
              <a:rPr lang="fr-FR" dirty="0" err="1">
                <a:highlight>
                  <a:srgbClr val="C0C0C0"/>
                </a:highlight>
              </a:rPr>
              <a:t>using</a:t>
            </a:r>
            <a:r>
              <a:rPr lang="fr-FR" dirty="0">
                <a:highlight>
                  <a:srgbClr val="C0C0C0"/>
                </a:highlight>
              </a:rPr>
              <a:t> a </a:t>
            </a:r>
            <a:r>
              <a:rPr lang="fr-FR" dirty="0" err="1">
                <a:highlight>
                  <a:srgbClr val="C0C0C0"/>
                </a:highlight>
              </a:rPr>
              <a:t>pun</a:t>
            </a:r>
            <a:r>
              <a:rPr lang="fr-FR" dirty="0">
                <a:highlight>
                  <a:srgbClr val="C0C0C0"/>
                </a:highlight>
              </a:rPr>
              <a:t> « </a:t>
            </a:r>
            <a:r>
              <a:rPr lang="fr-FR" dirty="0" err="1">
                <a:highlight>
                  <a:srgbClr val="C0C0C0"/>
                </a:highlight>
              </a:rPr>
              <a:t>splinternet</a:t>
            </a:r>
            <a:r>
              <a:rPr lang="fr-FR" dirty="0">
                <a:highlight>
                  <a:srgbClr val="C0C0C0"/>
                </a:highlight>
              </a:rPr>
              <a:t> ». </a:t>
            </a:r>
          </a:p>
        </p:txBody>
      </p:sp>
    </p:spTree>
    <p:extLst>
      <p:ext uri="{BB962C8B-B14F-4D97-AF65-F5344CB8AC3E}">
        <p14:creationId xmlns:p14="http://schemas.microsoft.com/office/powerpoint/2010/main" val="2671720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2731326"/>
          </a:xfrm>
        </p:spPr>
        <p:txBody>
          <a:bodyPr>
            <a:normAutofit fontScale="90000"/>
          </a:bodyPr>
          <a:lstStyle/>
          <a:p>
            <a:r>
              <a:rPr lang="fr-FR" dirty="0"/>
              <a:t>« UK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Revisit</a:t>
            </a:r>
            <a:r>
              <a:rPr lang="fr-FR" dirty="0"/>
              <a:t> Ban </a:t>
            </a:r>
            <a:r>
              <a:rPr lang="fr-FR" dirty="0" err="1"/>
              <a:t>Now</a:t>
            </a:r>
            <a:r>
              <a:rPr lang="fr-FR" dirty="0"/>
              <a:t> </a:t>
            </a:r>
            <a:r>
              <a:rPr lang="fr-FR" dirty="0" err="1"/>
              <a:t>Trump</a:t>
            </a:r>
            <a:r>
              <a:rPr lang="fr-FR" dirty="0"/>
              <a:t> Is</a:t>
            </a:r>
            <a:br>
              <a:rPr lang="fr-FR" dirty="0"/>
            </a:br>
            <a:r>
              <a:rPr lang="fr-FR" dirty="0" err="1"/>
              <a:t>Defeated</a:t>
            </a:r>
            <a:r>
              <a:rPr lang="fr-FR" dirty="0"/>
              <a:t>, </a:t>
            </a:r>
            <a:r>
              <a:rPr lang="fr-FR" dirty="0" err="1"/>
              <a:t>Says</a:t>
            </a:r>
            <a:r>
              <a:rPr lang="fr-FR" dirty="0"/>
              <a:t> </a:t>
            </a:r>
            <a:r>
              <a:rPr lang="fr-FR" dirty="0" err="1"/>
              <a:t>Huawei</a:t>
            </a:r>
            <a:r>
              <a:rPr lang="fr-FR" dirty="0"/>
              <a:t> »</a:t>
            </a:r>
            <a:br>
              <a:rPr lang="fr-FR" dirty="0"/>
            </a:br>
            <a:r>
              <a:rPr lang="fr-FR" u="sng" dirty="0"/>
              <a:t>The Guardian</a:t>
            </a:r>
            <a:r>
              <a:rPr lang="fr-FR" dirty="0"/>
              <a:t>, 20 </a:t>
            </a:r>
            <a:r>
              <a:rPr lang="fr-FR" dirty="0" err="1"/>
              <a:t>November</a:t>
            </a:r>
            <a:r>
              <a:rPr lang="fr-FR" dirty="0"/>
              <a:t> 2020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94837"/>
            <a:ext cx="8229600" cy="2731326"/>
          </a:xfrm>
        </p:spPr>
        <p:txBody>
          <a:bodyPr>
            <a:normAutofit/>
          </a:bodyPr>
          <a:lstStyle/>
          <a:p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 </a:t>
            </a:r>
            <a:r>
              <a:rPr lang="fr-FR" b="1" i="1" dirty="0">
                <a:solidFill>
                  <a:srgbClr val="000000"/>
                </a:solidFill>
                <a:effectLst/>
              </a:rPr>
              <a:t>THE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in front of </a:t>
            </a:r>
            <a:r>
              <a:rPr lang="fr-FR" b="1" i="1" dirty="0">
                <a:solidFill>
                  <a:srgbClr val="000000"/>
                </a:solidFill>
                <a:effectLst/>
              </a:rPr>
              <a:t>UK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omitted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because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it’s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title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and certain articles are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usually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left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out in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titles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– </a:t>
            </a:r>
            <a:r>
              <a:rPr lang="fr-FR" b="1" i="0" dirty="0">
                <a:solidFill>
                  <a:srgbClr val="000000"/>
                </a:solidFill>
                <a:effectLst/>
              </a:rPr>
              <a:t>DO NOT DO THIS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 😊 (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see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RDJ)</a:t>
            </a:r>
            <a:br>
              <a:rPr lang="fr-FR" dirty="0"/>
            </a:b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this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article, the argument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made by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Huawei’s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vice-president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=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obvious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bias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7467C90-3EFC-C544-A217-3CE52EB750E4}"/>
              </a:ext>
            </a:extLst>
          </p:cNvPr>
          <p:cNvSpPr txBox="1"/>
          <p:nvPr/>
        </p:nvSpPr>
        <p:spPr>
          <a:xfrm>
            <a:off x="564078" y="547171"/>
            <a:ext cx="1502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2</a:t>
            </a:r>
          </a:p>
        </p:txBody>
      </p:sp>
    </p:spTree>
    <p:extLst>
      <p:ext uri="{BB962C8B-B14F-4D97-AF65-F5344CB8AC3E}">
        <p14:creationId xmlns:p14="http://schemas.microsoft.com/office/powerpoint/2010/main" val="2872990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Main arguments: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127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China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asking</a:t>
            </a:r>
            <a:r>
              <a:rPr lang="fr-FR" dirty="0"/>
              <a:t> the UK to </a:t>
            </a:r>
            <a:r>
              <a:rPr lang="fr-FR" dirty="0" err="1"/>
              <a:t>reconsider</a:t>
            </a:r>
            <a:r>
              <a:rPr lang="fr-FR" dirty="0"/>
              <a:t> the ban on </a:t>
            </a:r>
            <a:r>
              <a:rPr lang="fr-FR" dirty="0" err="1"/>
              <a:t>Huawei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The ban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delay</a:t>
            </a:r>
            <a:r>
              <a:rPr lang="fr-FR" dirty="0"/>
              <a:t> the </a:t>
            </a:r>
            <a:r>
              <a:rPr lang="fr-FR" dirty="0" err="1"/>
              <a:t>deployment</a:t>
            </a:r>
            <a:r>
              <a:rPr lang="fr-FR" dirty="0"/>
              <a:t> of 5G </a:t>
            </a:r>
            <a:r>
              <a:rPr lang="fr-FR" dirty="0" err="1"/>
              <a:t>across</a:t>
            </a:r>
            <a:r>
              <a:rPr lang="fr-FR" dirty="0"/>
              <a:t> the UK = </a:t>
            </a:r>
            <a:r>
              <a:rPr lang="fr-FR" dirty="0" err="1"/>
              <a:t>detrimental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on the British </a:t>
            </a:r>
            <a:r>
              <a:rPr lang="fr-FR" dirty="0" err="1"/>
              <a:t>economy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The UK </a:t>
            </a:r>
            <a:r>
              <a:rPr lang="fr-FR" dirty="0" err="1"/>
              <a:t>needs</a:t>
            </a:r>
            <a:r>
              <a:rPr lang="fr-FR" dirty="0"/>
              <a:t> 5G to </a:t>
            </a:r>
            <a:r>
              <a:rPr lang="fr-FR" dirty="0" err="1"/>
              <a:t>remain</a:t>
            </a:r>
            <a:r>
              <a:rPr lang="fr-FR" dirty="0"/>
              <a:t> a leader in</a:t>
            </a:r>
          </a:p>
          <a:p>
            <a:pPr marL="0" indent="0">
              <a:buNone/>
            </a:pPr>
            <a:r>
              <a:rPr lang="fr-FR" dirty="0"/>
              <a:t>Innovation.</a:t>
            </a:r>
          </a:p>
          <a:p>
            <a:pPr marL="0" indent="0">
              <a:buNone/>
            </a:pPr>
            <a:r>
              <a:rPr lang="fr-FR" dirty="0" err="1"/>
              <a:t>Yet</a:t>
            </a:r>
            <a:r>
              <a:rPr lang="fr-FR" dirty="0"/>
              <a:t>: </a:t>
            </a:r>
            <a:r>
              <a:rPr lang="fr-FR" dirty="0" err="1"/>
              <a:t>fears</a:t>
            </a:r>
            <a:r>
              <a:rPr lang="fr-FR" dirty="0"/>
              <a:t> of </a:t>
            </a:r>
            <a:r>
              <a:rPr lang="fr-FR" dirty="0" err="1"/>
              <a:t>spying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A1E40A3-1E98-4F45-A7A9-30EDF70B2E4A}"/>
              </a:ext>
            </a:extLst>
          </p:cNvPr>
          <p:cNvSpPr txBox="1"/>
          <p:nvPr/>
        </p:nvSpPr>
        <p:spPr>
          <a:xfrm>
            <a:off x="611579" y="661472"/>
            <a:ext cx="14666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Document 2</a:t>
            </a:r>
          </a:p>
        </p:txBody>
      </p:sp>
    </p:spTree>
    <p:extLst>
      <p:ext uri="{BB962C8B-B14F-4D97-AF65-F5344CB8AC3E}">
        <p14:creationId xmlns:p14="http://schemas.microsoft.com/office/powerpoint/2010/main" val="313489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document 1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5172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23506" cy="663513"/>
          </a:xfrm>
        </p:spPr>
        <p:txBody>
          <a:bodyPr>
            <a:noAutofit/>
          </a:bodyPr>
          <a:lstStyle/>
          <a:p>
            <a:r>
              <a:rPr lang="fr-FR" sz="2000" dirty="0"/>
              <a:t>Document 2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In a 2020 </a:t>
            </a:r>
            <a:r>
              <a:rPr lang="fr-FR" u="sng" dirty="0"/>
              <a:t>Guardian</a:t>
            </a:r>
            <a:r>
              <a:rPr lang="fr-FR" dirty="0"/>
              <a:t> report, </a:t>
            </a:r>
            <a:r>
              <a:rPr lang="fr-FR" dirty="0" err="1"/>
              <a:t>Huawei’s</a:t>
            </a:r>
            <a:r>
              <a:rPr lang="fr-FR" dirty="0"/>
              <a:t> </a:t>
            </a:r>
            <a:r>
              <a:rPr lang="fr-FR" dirty="0" err="1"/>
              <a:t>vice-president</a:t>
            </a:r>
            <a:r>
              <a:rPr lang="fr-FR" dirty="0"/>
              <a:t> </a:t>
            </a:r>
            <a:r>
              <a:rPr lang="fr-FR" dirty="0" err="1"/>
              <a:t>gives</a:t>
            </a:r>
            <a:r>
              <a:rPr lang="fr-FR" dirty="0"/>
              <a:t> a </a:t>
            </a:r>
            <a:r>
              <a:rPr lang="fr-FR" dirty="0" err="1"/>
              <a:t>biased</a:t>
            </a:r>
            <a:r>
              <a:rPr lang="fr-FR" dirty="0"/>
              <a:t> </a:t>
            </a:r>
            <a:r>
              <a:rPr lang="fr-FR" dirty="0" err="1"/>
              <a:t>explanation</a:t>
            </a:r>
            <a:r>
              <a:rPr lang="fr-FR" dirty="0"/>
              <a:t> about </a:t>
            </a:r>
            <a:r>
              <a:rPr lang="fr-FR" dirty="0" err="1"/>
              <a:t>why</a:t>
            </a:r>
            <a:r>
              <a:rPr lang="fr-FR" dirty="0"/>
              <a:t> the UK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accept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5G </a:t>
            </a:r>
            <a:r>
              <a:rPr lang="fr-FR" dirty="0" err="1"/>
              <a:t>giant</a:t>
            </a:r>
            <a:r>
              <a:rPr lang="fr-FR" dirty="0"/>
              <a:t> provider.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96271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564</Words>
  <Application>Microsoft Macintosh PowerPoint</Application>
  <PresentationFormat>Affichage à l'écran (4:3)</PresentationFormat>
  <Paragraphs>59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-webkit-standard</vt:lpstr>
      <vt:lpstr>Arial</vt:lpstr>
      <vt:lpstr>Calibri</vt:lpstr>
      <vt:lpstr>Thème Office</vt:lpstr>
      <vt:lpstr>5G introduction Presentation of the documents</vt:lpstr>
      <vt:lpstr>« The Splinternet of Things Threatens 5G’s Potential » The Economist, 25 December 2019</vt:lpstr>
      <vt:lpstr>Main arguments</vt:lpstr>
      <vt:lpstr>Présentation PowerPoint</vt:lpstr>
      <vt:lpstr>Présentation PowerPoint</vt:lpstr>
      <vt:lpstr>« UK Should Revisit Ban Now Trump Is Defeated, Says Huawei » The Guardian, 20 November 2020</vt:lpstr>
      <vt:lpstr>Main arguments:</vt:lpstr>
      <vt:lpstr>Présentation PowerPoint</vt:lpstr>
      <vt:lpstr>Document 2 </vt:lpstr>
      <vt:lpstr>"5G conspiracy theory threatens economies and risks leaving people with slow connections, EU countries warn", The Independent, October 19 2020</vt:lpstr>
      <vt:lpstr>Main arguments:</vt:lpstr>
      <vt:lpstr>Présentation PowerPoint</vt:lpstr>
      <vt:lpstr>Présentation PowerPoint</vt:lpstr>
      <vt:lpstr>CARTOON Newswatch.com,  December 2018</vt:lpstr>
      <vt:lpstr>Main arguments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5G intro longue</dc:title>
  <dc:creator>VALERIE FOULQUIER</dc:creator>
  <cp:lastModifiedBy>Annaïck Christien</cp:lastModifiedBy>
  <cp:revision>18</cp:revision>
  <dcterms:created xsi:type="dcterms:W3CDTF">2021-12-28T19:55:10Z</dcterms:created>
  <dcterms:modified xsi:type="dcterms:W3CDTF">2026-03-26T07:10:10Z</dcterms:modified>
</cp:coreProperties>
</file>