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6405"/>
  </p:normalViewPr>
  <p:slideViewPr>
    <p:cSldViewPr snapToGrid="0">
      <p:cViewPr varScale="1">
        <p:scale>
          <a:sx n="88" d="100"/>
          <a:sy n="88" d="100"/>
        </p:scale>
        <p:origin x="17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TRAP GAME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4400" b="1" dirty="0" err="1">
                <a:solidFill>
                  <a:schemeClr val="bg1"/>
                </a:solidFill>
              </a:rPr>
              <a:t>Take</a:t>
            </a:r>
            <a:r>
              <a:rPr lang="fr-FR" sz="4400" b="1" dirty="0">
                <a:solidFill>
                  <a:schemeClr val="bg1"/>
                </a:solidFill>
              </a:rPr>
              <a:t> a </a:t>
            </a:r>
            <a:r>
              <a:rPr lang="fr-FR" sz="4400" b="1" dirty="0" err="1">
                <a:solidFill>
                  <a:schemeClr val="bg1"/>
                </a:solidFill>
              </a:rPr>
              <a:t>pen</a:t>
            </a:r>
            <a:r>
              <a:rPr lang="fr-FR" sz="4400" b="1" dirty="0">
                <a:solidFill>
                  <a:schemeClr val="bg1"/>
                </a:solidFill>
              </a:rPr>
              <a:t> and </a:t>
            </a:r>
            <a:r>
              <a:rPr lang="fr-FR" sz="4400" b="1" dirty="0" err="1">
                <a:solidFill>
                  <a:schemeClr val="bg1"/>
                </a:solidFill>
              </a:rPr>
              <a:t>get</a:t>
            </a:r>
            <a:r>
              <a:rPr lang="fr-FR" sz="4400" b="1" dirty="0">
                <a:solidFill>
                  <a:schemeClr val="bg1"/>
                </a:solidFill>
              </a:rPr>
              <a:t> </a:t>
            </a:r>
            <a:r>
              <a:rPr lang="fr-FR" sz="4400" b="1" dirty="0" err="1">
                <a:solidFill>
                  <a:schemeClr val="bg1"/>
                </a:solidFill>
              </a:rPr>
              <a:t>ready</a:t>
            </a:r>
            <a:r>
              <a:rPr lang="fr-FR" sz="4400" b="1" dirty="0">
                <a:solidFill>
                  <a:schemeClr val="bg1"/>
                </a:solidFill>
              </a:rPr>
              <a:t> to translate</a:t>
            </a:r>
          </a:p>
        </p:txBody>
      </p:sp>
    </p:spTree>
    <p:extLst>
      <p:ext uri="{BB962C8B-B14F-4D97-AF65-F5344CB8AC3E}">
        <p14:creationId xmlns:p14="http://schemas.microsoft.com/office/powerpoint/2010/main" val="64028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7"/>
            <a:ext cx="5091208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5. Il travaille dans cette société depuis 10 ans.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5. Le télétravail est répandu depuis la pandémie.</a:t>
            </a:r>
          </a:p>
        </p:txBody>
      </p:sp>
    </p:spTree>
    <p:extLst>
      <p:ext uri="{BB962C8B-B14F-4D97-AF65-F5344CB8AC3E}">
        <p14:creationId xmlns:p14="http://schemas.microsoft.com/office/powerpoint/2010/main" val="372563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9" y="2036087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5. He has </a:t>
            </a:r>
            <a:r>
              <a:rPr lang="fr-FR" sz="2400" b="1" dirty="0" err="1">
                <a:solidFill>
                  <a:schemeClr val="bg1"/>
                </a:solidFill>
              </a:rPr>
              <a:t>worked</a:t>
            </a:r>
            <a:r>
              <a:rPr lang="fr-FR" sz="2400" b="1" dirty="0">
                <a:solidFill>
                  <a:schemeClr val="bg1"/>
                </a:solidFill>
              </a:rPr>
              <a:t> in </a:t>
            </a:r>
            <a:r>
              <a:rPr lang="fr-FR" sz="2400" b="1" dirty="0" err="1">
                <a:solidFill>
                  <a:schemeClr val="bg1"/>
                </a:solidFill>
              </a:rPr>
              <a:t>this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company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firm</a:t>
            </a:r>
            <a:r>
              <a:rPr lang="fr-FR" sz="2400" b="1" dirty="0">
                <a:solidFill>
                  <a:schemeClr val="bg1"/>
                </a:solidFill>
              </a:rPr>
              <a:t> for 10 </a:t>
            </a:r>
            <a:r>
              <a:rPr lang="fr-FR" sz="2400" b="1" dirty="0" err="1">
                <a:solidFill>
                  <a:schemeClr val="bg1"/>
                </a:solidFill>
              </a:rPr>
              <a:t>years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5. He has been </a:t>
            </a:r>
            <a:r>
              <a:rPr lang="fr-FR" sz="2400" b="1" dirty="0" err="1">
                <a:solidFill>
                  <a:schemeClr val="bg1"/>
                </a:solidFill>
              </a:rPr>
              <a:t>working</a:t>
            </a:r>
            <a:r>
              <a:rPr lang="fr-FR" sz="2400" b="1" dirty="0">
                <a:solidFill>
                  <a:schemeClr val="bg1"/>
                </a:solidFill>
              </a:rPr>
              <a:t> in </a:t>
            </a:r>
            <a:r>
              <a:rPr lang="fr-FR" sz="2400" b="1" dirty="0" err="1">
                <a:solidFill>
                  <a:schemeClr val="bg1"/>
                </a:solidFill>
              </a:rPr>
              <a:t>this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company</a:t>
            </a:r>
            <a:r>
              <a:rPr lang="fr-FR" sz="2400" b="1" dirty="0">
                <a:solidFill>
                  <a:schemeClr val="bg1"/>
                </a:solidFill>
              </a:rPr>
              <a:t> /  </a:t>
            </a:r>
            <a:r>
              <a:rPr lang="fr-FR" sz="2400" b="1" dirty="0" err="1">
                <a:solidFill>
                  <a:schemeClr val="bg1"/>
                </a:solidFill>
              </a:rPr>
              <a:t>firm</a:t>
            </a:r>
            <a:r>
              <a:rPr lang="fr-FR" sz="2400" b="1" dirty="0">
                <a:solidFill>
                  <a:schemeClr val="bg1"/>
                </a:solidFill>
              </a:rPr>
              <a:t> for 10 </a:t>
            </a:r>
            <a:r>
              <a:rPr lang="fr-FR" sz="2400" b="1" dirty="0" err="1">
                <a:solidFill>
                  <a:schemeClr val="bg1"/>
                </a:solidFill>
              </a:rPr>
              <a:t>years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032139"/>
            <a:ext cx="4888375" cy="1818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5. </a:t>
            </a:r>
            <a:r>
              <a:rPr lang="fr-FR" sz="2400" b="1" dirty="0" err="1">
                <a:solidFill>
                  <a:schemeClr val="bg1"/>
                </a:solidFill>
              </a:rPr>
              <a:t>Telecommuting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Teleworking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remote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work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Working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from</a:t>
            </a:r>
            <a:r>
              <a:rPr lang="fr-FR" sz="2400" b="1" dirty="0">
                <a:solidFill>
                  <a:schemeClr val="bg1"/>
                </a:solidFill>
              </a:rPr>
              <a:t> home has been / has </a:t>
            </a:r>
            <a:r>
              <a:rPr lang="fr-FR" sz="2400" b="1" dirty="0" err="1">
                <a:solidFill>
                  <a:schemeClr val="bg1"/>
                </a:solidFill>
              </a:rPr>
              <a:t>become</a:t>
            </a:r>
            <a:r>
              <a:rPr lang="fr-FR" sz="2400" b="1" dirty="0">
                <a:solidFill>
                  <a:schemeClr val="bg1"/>
                </a:solidFill>
              </a:rPr>
              <a:t>  </a:t>
            </a:r>
            <a:r>
              <a:rPr lang="fr-FR" sz="2400" b="1" dirty="0" err="1">
                <a:solidFill>
                  <a:schemeClr val="bg1"/>
                </a:solidFill>
              </a:rPr>
              <a:t>widespread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since</a:t>
            </a:r>
            <a:r>
              <a:rPr lang="fr-FR" sz="2400" b="1" dirty="0">
                <a:solidFill>
                  <a:schemeClr val="bg1"/>
                </a:solidFill>
              </a:rPr>
              <a:t> the Covid-19 </a:t>
            </a:r>
            <a:r>
              <a:rPr lang="fr-FR" sz="2400" b="1" dirty="0" err="1">
                <a:solidFill>
                  <a:schemeClr val="bg1"/>
                </a:solidFill>
              </a:rPr>
              <a:t>pandemic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595868" y="4070889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5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fr-FR" sz="2400" b="1" dirty="0" err="1">
                <a:solidFill>
                  <a:schemeClr val="bg1"/>
                </a:solidFill>
                <a:sym typeface="Wingdings" pitchFamily="2" charset="2"/>
              </a:rPr>
              <a:t>Vocabulary</a:t>
            </a:r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5F2FEFD-E3B3-E388-E954-E73BCC9F0673}"/>
              </a:ext>
            </a:extLst>
          </p:cNvPr>
          <p:cNvSpPr txBox="1">
            <a:spLocks/>
          </p:cNvSpPr>
          <p:nvPr/>
        </p:nvSpPr>
        <p:spPr>
          <a:xfrm>
            <a:off x="613459" y="1175845"/>
            <a:ext cx="5091208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>
                <a:solidFill>
                  <a:schemeClr val="tx1"/>
                </a:solidFill>
              </a:rPr>
              <a:t>5. Il travaille dans cette société depuis 10 ans.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8CA58B-869C-FC03-AAE6-4F811288941F}"/>
              </a:ext>
            </a:extLst>
          </p:cNvPr>
          <p:cNvSpPr txBox="1">
            <a:spLocks/>
          </p:cNvSpPr>
          <p:nvPr/>
        </p:nvSpPr>
        <p:spPr>
          <a:xfrm>
            <a:off x="6247389" y="1175845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5. Le télétravail est répandu depuis la pandémie.</a:t>
            </a:r>
          </a:p>
        </p:txBody>
      </p:sp>
    </p:spTree>
    <p:extLst>
      <p:ext uri="{BB962C8B-B14F-4D97-AF65-F5344CB8AC3E}">
        <p14:creationId xmlns:p14="http://schemas.microsoft.com/office/powerpoint/2010/main" val="3563775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6"/>
            <a:ext cx="5091208" cy="1310599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6. La Grande-Bretagne fait partie du Royaume-Uni.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6. La Chine et les Etats-Unis sont de grandes puissances économiques.</a:t>
            </a:r>
          </a:p>
        </p:txBody>
      </p:sp>
    </p:spTree>
    <p:extLst>
      <p:ext uri="{BB962C8B-B14F-4D97-AF65-F5344CB8AC3E}">
        <p14:creationId xmlns:p14="http://schemas.microsoft.com/office/powerpoint/2010/main" val="180226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986" y="2571602"/>
            <a:ext cx="5000264" cy="991286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6. Great </a:t>
            </a:r>
            <a:r>
              <a:rPr lang="fr-FR" sz="2400" b="1" dirty="0" err="1">
                <a:solidFill>
                  <a:schemeClr val="bg1"/>
                </a:solidFill>
              </a:rPr>
              <a:t>Britain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is</a:t>
            </a:r>
            <a:r>
              <a:rPr lang="fr-FR" sz="2400" b="1" dirty="0">
                <a:solidFill>
                  <a:schemeClr val="bg1"/>
                </a:solidFill>
              </a:rPr>
              <a:t> part of the United </a:t>
            </a:r>
            <a:r>
              <a:rPr lang="fr-FR" sz="2400" b="1" dirty="0" err="1">
                <a:solidFill>
                  <a:schemeClr val="bg1"/>
                </a:solidFill>
              </a:rPr>
              <a:t>Kingdom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571601"/>
            <a:ext cx="4888375" cy="75216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6. China and The USA are </a:t>
            </a:r>
            <a:r>
              <a:rPr lang="fr-FR" sz="2400" b="1" dirty="0" err="1">
                <a:solidFill>
                  <a:schemeClr val="bg1"/>
                </a:solidFill>
              </a:rPr>
              <a:t>two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great</a:t>
            </a:r>
            <a:r>
              <a:rPr lang="fr-FR" sz="2400" b="1" dirty="0">
                <a:solidFill>
                  <a:schemeClr val="bg1"/>
                </a:solidFill>
              </a:rPr>
              <a:t> / major </a:t>
            </a:r>
            <a:r>
              <a:rPr lang="fr-FR" sz="2400" b="1" dirty="0" err="1">
                <a:solidFill>
                  <a:schemeClr val="bg1"/>
                </a:solidFill>
              </a:rPr>
              <a:t>economic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powers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595868" y="4070889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23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24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UNIT 3</a:t>
            </a:r>
          </a:p>
          <a:p>
            <a:pPr algn="l"/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D8037F2-C83F-AA72-5990-3860052443A7}"/>
              </a:ext>
            </a:extLst>
          </p:cNvPr>
          <p:cNvSpPr txBox="1">
            <a:spLocks/>
          </p:cNvSpPr>
          <p:nvPr/>
        </p:nvSpPr>
        <p:spPr>
          <a:xfrm>
            <a:off x="567986" y="1505171"/>
            <a:ext cx="5091208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6. La Grande-Bretagne fait partie du Royaume-Uni.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4442137-45D4-6607-51CD-492D51C8BC60}"/>
              </a:ext>
            </a:extLst>
          </p:cNvPr>
          <p:cNvSpPr txBox="1">
            <a:spLocks/>
          </p:cNvSpPr>
          <p:nvPr/>
        </p:nvSpPr>
        <p:spPr>
          <a:xfrm>
            <a:off x="6258045" y="1519502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6. La Chine et les Etats-Unis sont de grandes puissances économiques.</a:t>
            </a:r>
          </a:p>
        </p:txBody>
      </p:sp>
    </p:spTree>
    <p:extLst>
      <p:ext uri="{BB962C8B-B14F-4D97-AF65-F5344CB8AC3E}">
        <p14:creationId xmlns:p14="http://schemas.microsoft.com/office/powerpoint/2010/main" val="336660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6"/>
            <a:ext cx="5091208" cy="1310599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7. La police enquête sur l’affaire.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7. Les Etats-Unis mènent actuellement une guerre en Iran.</a:t>
            </a:r>
          </a:p>
        </p:txBody>
      </p:sp>
    </p:spTree>
    <p:extLst>
      <p:ext uri="{BB962C8B-B14F-4D97-AF65-F5344CB8AC3E}">
        <p14:creationId xmlns:p14="http://schemas.microsoft.com/office/powerpoint/2010/main" val="2983930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716" y="2001658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7. The police are </a:t>
            </a:r>
            <a:r>
              <a:rPr lang="fr-FR" sz="2400" b="1" dirty="0" err="1">
                <a:solidFill>
                  <a:schemeClr val="bg1"/>
                </a:solidFill>
              </a:rPr>
              <a:t>investigating</a:t>
            </a:r>
            <a:r>
              <a:rPr lang="fr-FR" sz="2400" b="1" dirty="0">
                <a:solidFill>
                  <a:schemeClr val="bg1"/>
                </a:solidFill>
              </a:rPr>
              <a:t> the case.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375899"/>
            <a:ext cx="4888375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7. The USA </a:t>
            </a:r>
            <a:r>
              <a:rPr lang="fr-FR" sz="2400" b="1" dirty="0" err="1">
                <a:solidFill>
                  <a:schemeClr val="bg1"/>
                </a:solidFill>
              </a:rPr>
              <a:t>is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currently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waging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conducting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leading</a:t>
            </a:r>
            <a:r>
              <a:rPr lang="fr-FR" sz="2400" b="1" dirty="0">
                <a:solidFill>
                  <a:schemeClr val="bg1"/>
                </a:solidFill>
              </a:rPr>
              <a:t> a </a:t>
            </a:r>
            <a:r>
              <a:rPr lang="fr-FR" sz="2400" b="1" dirty="0" err="1">
                <a:solidFill>
                  <a:schemeClr val="bg1"/>
                </a:solidFill>
              </a:rPr>
              <a:t>war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against</a:t>
            </a:r>
            <a:r>
              <a:rPr lang="fr-FR" sz="2400" b="1" dirty="0">
                <a:solidFill>
                  <a:schemeClr val="bg1"/>
                </a:solidFill>
              </a:rPr>
              <a:t> Iran. </a:t>
            </a:r>
            <a:r>
              <a:rPr lang="fr-FR" sz="2000" b="0" i="0" u="none" strike="noStrike" dirty="0">
                <a:solidFill>
                  <a:srgbClr val="222222"/>
                </a:solidFill>
                <a:effectLst/>
                <a:latin typeface="WR_Korean"/>
              </a:rPr>
              <a:t>/</a:t>
            </a:r>
            <a:r>
              <a:rPr lang="fr-FR" sz="2000" b="0" i="0" u="none" strike="noStrike" dirty="0" err="1">
                <a:solidFill>
                  <a:srgbClr val="222222"/>
                </a:solidFill>
                <a:effectLst/>
                <a:latin typeface="WR_Korean"/>
              </a:rPr>
              <a:t>ɪˈrɑːn</a:t>
            </a:r>
            <a:r>
              <a:rPr lang="fr-FR" sz="2000" b="0" i="0" u="none" strike="noStrike" dirty="0">
                <a:solidFill>
                  <a:srgbClr val="222222"/>
                </a:solidFill>
                <a:effectLst/>
                <a:latin typeface="WR_Korean"/>
              </a:rPr>
              <a:t>/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595868" y="4070889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22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F43B9C4-CFAC-9E7F-C3FB-569DFC47DE2F}"/>
              </a:ext>
            </a:extLst>
          </p:cNvPr>
          <p:cNvSpPr txBox="1">
            <a:spLocks/>
          </p:cNvSpPr>
          <p:nvPr/>
        </p:nvSpPr>
        <p:spPr>
          <a:xfrm>
            <a:off x="842748" y="1346359"/>
            <a:ext cx="5091208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7. La police enquête sur l’affaire.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7E20403-3541-8785-904C-2D7440702043}"/>
              </a:ext>
            </a:extLst>
          </p:cNvPr>
          <p:cNvSpPr txBox="1">
            <a:spLocks/>
          </p:cNvSpPr>
          <p:nvPr/>
        </p:nvSpPr>
        <p:spPr>
          <a:xfrm>
            <a:off x="6258045" y="1346359"/>
            <a:ext cx="5411440" cy="91751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7. Les Etats-Unis mènent actuellement une guerre en Iran.</a:t>
            </a:r>
          </a:p>
        </p:txBody>
      </p:sp>
    </p:spTree>
    <p:extLst>
      <p:ext uri="{BB962C8B-B14F-4D97-AF65-F5344CB8AC3E}">
        <p14:creationId xmlns:p14="http://schemas.microsoft.com/office/powerpoint/2010/main" val="2489249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6"/>
            <a:ext cx="5091208" cy="1310599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8. Il y a eu beaucoup de morts dans l’explosion.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8. Il y aura une réunion la semaine prochaine.</a:t>
            </a:r>
          </a:p>
        </p:txBody>
      </p:sp>
    </p:spTree>
    <p:extLst>
      <p:ext uri="{BB962C8B-B14F-4D97-AF65-F5344CB8AC3E}">
        <p14:creationId xmlns:p14="http://schemas.microsoft.com/office/powerpoint/2010/main" val="2814956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9" y="2022471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8. There </a:t>
            </a:r>
            <a:r>
              <a:rPr lang="fr-FR" sz="2400" b="1" dirty="0" err="1">
                <a:solidFill>
                  <a:schemeClr val="bg1"/>
                </a:solidFill>
              </a:rPr>
              <a:t>were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many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deaths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fatalities</a:t>
            </a:r>
            <a:r>
              <a:rPr lang="fr-FR" sz="2400" b="1" dirty="0">
                <a:solidFill>
                  <a:schemeClr val="bg1"/>
                </a:solidFill>
              </a:rPr>
              <a:t> in the explosion.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8. The explosion </a:t>
            </a:r>
            <a:r>
              <a:rPr lang="fr-FR" sz="2400" b="1" dirty="0" err="1">
                <a:solidFill>
                  <a:schemeClr val="bg1"/>
                </a:solidFill>
              </a:rPr>
              <a:t>claimed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many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victims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8. </a:t>
            </a:r>
            <a:r>
              <a:rPr lang="fr-FR" sz="2400" b="1" dirty="0" err="1">
                <a:solidFill>
                  <a:schemeClr val="bg1"/>
                </a:solidFill>
              </a:rPr>
              <a:t>Many</a:t>
            </a:r>
            <a:r>
              <a:rPr lang="fr-FR" sz="2400" b="1" dirty="0">
                <a:solidFill>
                  <a:schemeClr val="bg1"/>
                </a:solidFill>
              </a:rPr>
              <a:t> people </a:t>
            </a:r>
            <a:r>
              <a:rPr lang="fr-FR" sz="2400" b="1" dirty="0" err="1">
                <a:solidFill>
                  <a:schemeClr val="bg1"/>
                </a:solidFill>
              </a:rPr>
              <a:t>were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killed</a:t>
            </a:r>
            <a:r>
              <a:rPr lang="fr-FR" sz="2400" b="1" dirty="0">
                <a:solidFill>
                  <a:schemeClr val="bg1"/>
                </a:solidFill>
              </a:rPr>
              <a:t> in the explosion.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022471"/>
            <a:ext cx="4888375" cy="1818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8. There </a:t>
            </a:r>
            <a:r>
              <a:rPr lang="fr-FR" sz="2400" b="1" dirty="0" err="1">
                <a:solidFill>
                  <a:schemeClr val="bg1"/>
                </a:solidFill>
              </a:rPr>
              <a:t>will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be</a:t>
            </a:r>
            <a:r>
              <a:rPr lang="fr-FR" sz="2400" b="1" dirty="0">
                <a:solidFill>
                  <a:schemeClr val="bg1"/>
                </a:solidFill>
              </a:rPr>
              <a:t> a meeting </a:t>
            </a:r>
            <a:r>
              <a:rPr lang="fr-FR" sz="2400" b="1" dirty="0" err="1">
                <a:solidFill>
                  <a:schemeClr val="bg1"/>
                </a:solidFill>
              </a:rPr>
              <a:t>next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week</a:t>
            </a:r>
            <a:r>
              <a:rPr lang="fr-FR" sz="2400" b="1" dirty="0">
                <a:solidFill>
                  <a:schemeClr val="bg1"/>
                </a:solidFill>
              </a:rPr>
              <a:t>. 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8. A meeting </a:t>
            </a:r>
            <a:r>
              <a:rPr lang="fr-FR" sz="2400" b="1" dirty="0" err="1">
                <a:solidFill>
                  <a:schemeClr val="bg1"/>
                </a:solidFill>
              </a:rPr>
              <a:t>will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be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held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next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week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6146156" y="4175550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15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23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8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9B9D906-F819-3748-335F-64DCF0308150}"/>
              </a:ext>
            </a:extLst>
          </p:cNvPr>
          <p:cNvSpPr txBox="1">
            <a:spLocks/>
          </p:cNvSpPr>
          <p:nvPr/>
        </p:nvSpPr>
        <p:spPr>
          <a:xfrm>
            <a:off x="613459" y="1064871"/>
            <a:ext cx="5091208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>
                <a:solidFill>
                  <a:schemeClr val="tx1"/>
                </a:solidFill>
              </a:rPr>
              <a:t>8. Il y a eu beaucoup de morts dans l’explosion.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36FF635-FAD0-0301-1DE9-9CFBA5BD7688}"/>
              </a:ext>
            </a:extLst>
          </p:cNvPr>
          <p:cNvSpPr txBox="1">
            <a:spLocks/>
          </p:cNvSpPr>
          <p:nvPr/>
        </p:nvSpPr>
        <p:spPr>
          <a:xfrm>
            <a:off x="6247389" y="1064872"/>
            <a:ext cx="5411440" cy="957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8. Il y aura une réunion la semaine prochaine.</a:t>
            </a:r>
          </a:p>
        </p:txBody>
      </p:sp>
    </p:spTree>
    <p:extLst>
      <p:ext uri="{BB962C8B-B14F-4D97-AF65-F5344CB8AC3E}">
        <p14:creationId xmlns:p14="http://schemas.microsoft.com/office/powerpoint/2010/main" val="1823565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6"/>
            <a:ext cx="5091208" cy="1310599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9. Il existe des milliers d’espèces d’animaux au monde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9. Il y a plus de 8 milliards d’habitants sur terre.</a:t>
            </a:r>
          </a:p>
        </p:txBody>
      </p:sp>
    </p:spTree>
    <p:extLst>
      <p:ext uri="{BB962C8B-B14F-4D97-AF65-F5344CB8AC3E}">
        <p14:creationId xmlns:p14="http://schemas.microsoft.com/office/powerpoint/2010/main" val="1336712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8" y="2261798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9. There are </a:t>
            </a:r>
            <a:r>
              <a:rPr lang="fr-FR" sz="2400" b="1" dirty="0" err="1">
                <a:solidFill>
                  <a:schemeClr val="bg1"/>
                </a:solidFill>
              </a:rPr>
              <a:t>thousands</a:t>
            </a:r>
            <a:r>
              <a:rPr lang="fr-FR" sz="2400" b="1" dirty="0">
                <a:solidFill>
                  <a:schemeClr val="bg1"/>
                </a:solidFill>
              </a:rPr>
              <a:t> of animal </a:t>
            </a:r>
            <a:r>
              <a:rPr lang="fr-FR" sz="2400" b="1" dirty="0" err="1">
                <a:solidFill>
                  <a:schemeClr val="bg1"/>
                </a:solidFill>
              </a:rPr>
              <a:t>species</a:t>
            </a:r>
            <a:r>
              <a:rPr lang="fr-FR" sz="2400" b="1" dirty="0">
                <a:solidFill>
                  <a:schemeClr val="bg1"/>
                </a:solidFill>
              </a:rPr>
              <a:t> in the world.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410084"/>
            <a:ext cx="4888375" cy="1818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9. There are more </a:t>
            </a:r>
            <a:r>
              <a:rPr lang="fr-FR" sz="2400" b="1" dirty="0" err="1">
                <a:solidFill>
                  <a:schemeClr val="bg1"/>
                </a:solidFill>
              </a:rPr>
              <a:t>than</a:t>
            </a:r>
            <a:r>
              <a:rPr lang="fr-FR" sz="2400" b="1" dirty="0">
                <a:solidFill>
                  <a:schemeClr val="bg1"/>
                </a:solidFill>
              </a:rPr>
              <a:t> 8 billion people on </a:t>
            </a:r>
            <a:r>
              <a:rPr lang="fr-FR" sz="2400" b="1" dirty="0" err="1">
                <a:solidFill>
                  <a:schemeClr val="bg1"/>
                </a:solidFill>
              </a:rPr>
              <a:t>Earth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757913" y="4070888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15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21</a:t>
            </a:r>
          </a:p>
          <a:p>
            <a:pPr algn="l"/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4D57968-41AA-9701-D651-DCB2A4D70EA4}"/>
              </a:ext>
            </a:extLst>
          </p:cNvPr>
          <p:cNvSpPr txBox="1">
            <a:spLocks/>
          </p:cNvSpPr>
          <p:nvPr/>
        </p:nvSpPr>
        <p:spPr>
          <a:xfrm>
            <a:off x="613458" y="1257280"/>
            <a:ext cx="5091208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9. Il existe des milliers d’espèces d’animaux au monde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FEC465C-C721-FD53-CFFE-5531F89EBADD}"/>
              </a:ext>
            </a:extLst>
          </p:cNvPr>
          <p:cNvSpPr txBox="1">
            <a:spLocks/>
          </p:cNvSpPr>
          <p:nvPr/>
        </p:nvSpPr>
        <p:spPr>
          <a:xfrm>
            <a:off x="6258045" y="1299884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9. Il y a plus de 8 milliards d’habitants sur terre.</a:t>
            </a:r>
          </a:p>
        </p:txBody>
      </p:sp>
    </p:spTree>
    <p:extLst>
      <p:ext uri="{BB962C8B-B14F-4D97-AF65-F5344CB8AC3E}">
        <p14:creationId xmlns:p14="http://schemas.microsoft.com/office/powerpoint/2010/main" val="56324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9003" y="1505172"/>
            <a:ext cx="4334719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1. Je ne sais pas où elles sont.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505172"/>
            <a:ext cx="4334719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1. Elle ne voit pas où il est.</a:t>
            </a:r>
          </a:p>
        </p:txBody>
      </p:sp>
    </p:spTree>
    <p:extLst>
      <p:ext uri="{BB962C8B-B14F-4D97-AF65-F5344CB8AC3E}">
        <p14:creationId xmlns:p14="http://schemas.microsoft.com/office/powerpoint/2010/main" val="3395326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15" y="1621286"/>
            <a:ext cx="5091208" cy="1310599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10. Ces personnes souhaitent changer de travail.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621287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10. Leur travail ne leur plaît plus.</a:t>
            </a:r>
          </a:p>
        </p:txBody>
      </p:sp>
    </p:spTree>
    <p:extLst>
      <p:ext uri="{BB962C8B-B14F-4D97-AF65-F5344CB8AC3E}">
        <p14:creationId xmlns:p14="http://schemas.microsoft.com/office/powerpoint/2010/main" val="547986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8" y="2592817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10. </a:t>
            </a:r>
            <a:r>
              <a:rPr lang="fr-FR" sz="2400" b="1" dirty="0" err="1">
                <a:solidFill>
                  <a:schemeClr val="bg1"/>
                </a:solidFill>
              </a:rPr>
              <a:t>Those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These</a:t>
            </a:r>
            <a:r>
              <a:rPr lang="fr-FR" sz="2400" b="1" dirty="0">
                <a:solidFill>
                  <a:schemeClr val="bg1"/>
                </a:solidFill>
              </a:rPr>
              <a:t> people </a:t>
            </a:r>
            <a:r>
              <a:rPr lang="fr-FR" sz="2400" b="1" dirty="0" err="1">
                <a:solidFill>
                  <a:schemeClr val="bg1"/>
                </a:solidFill>
              </a:rPr>
              <a:t>want</a:t>
            </a:r>
            <a:r>
              <a:rPr lang="fr-FR" sz="2400" b="1" dirty="0">
                <a:solidFill>
                  <a:schemeClr val="bg1"/>
                </a:solidFill>
              </a:rPr>
              <a:t> / </a:t>
            </a:r>
            <a:r>
              <a:rPr lang="fr-FR" sz="2400" b="1" dirty="0" err="1">
                <a:solidFill>
                  <a:schemeClr val="bg1"/>
                </a:solidFill>
              </a:rPr>
              <a:t>wish</a:t>
            </a:r>
            <a:r>
              <a:rPr lang="fr-FR" sz="2400" b="1" dirty="0">
                <a:solidFill>
                  <a:schemeClr val="bg1"/>
                </a:solidFill>
              </a:rPr>
              <a:t> to change jobs.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592817"/>
            <a:ext cx="4888375" cy="256571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10. </a:t>
            </a:r>
            <a:r>
              <a:rPr lang="fr-FR" sz="2400" b="1" dirty="0" err="1">
                <a:solidFill>
                  <a:schemeClr val="bg1"/>
                </a:solidFill>
              </a:rPr>
              <a:t>Their</a:t>
            </a:r>
            <a:r>
              <a:rPr lang="fr-FR" sz="2400" b="1" dirty="0">
                <a:solidFill>
                  <a:schemeClr val="bg1"/>
                </a:solidFill>
              </a:rPr>
              <a:t> jobs do not </a:t>
            </a:r>
            <a:r>
              <a:rPr lang="fr-FR" sz="2400" b="1" dirty="0" err="1">
                <a:solidFill>
                  <a:schemeClr val="bg1"/>
                </a:solidFill>
              </a:rPr>
              <a:t>satisfy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them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any</a:t>
            </a:r>
            <a:r>
              <a:rPr lang="fr-FR" sz="2400" b="1" dirty="0">
                <a:solidFill>
                  <a:schemeClr val="bg1"/>
                </a:solidFill>
              </a:rPr>
              <a:t> more. 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10. </a:t>
            </a:r>
            <a:r>
              <a:rPr lang="fr-FR" sz="2400" b="1" dirty="0" err="1">
                <a:solidFill>
                  <a:schemeClr val="bg1"/>
                </a:solidFill>
              </a:rPr>
              <a:t>Their</a:t>
            </a:r>
            <a:r>
              <a:rPr lang="fr-FR" sz="2400" b="1" dirty="0">
                <a:solidFill>
                  <a:schemeClr val="bg1"/>
                </a:solidFill>
              </a:rPr>
              <a:t> jobs no longer </a:t>
            </a:r>
            <a:r>
              <a:rPr lang="fr-FR" sz="2400" b="1" dirty="0" err="1">
                <a:solidFill>
                  <a:schemeClr val="bg1"/>
                </a:solidFill>
              </a:rPr>
              <a:t>please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them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10. </a:t>
            </a:r>
            <a:r>
              <a:rPr lang="fr-FR" sz="2400" b="1" dirty="0" err="1">
                <a:solidFill>
                  <a:schemeClr val="bg1"/>
                </a:solidFill>
              </a:rPr>
              <a:t>They</a:t>
            </a:r>
            <a:r>
              <a:rPr lang="fr-FR" sz="2400" b="1" dirty="0">
                <a:solidFill>
                  <a:schemeClr val="bg1"/>
                </a:solidFill>
              </a:rPr>
              <a:t> do not </a:t>
            </a:r>
            <a:r>
              <a:rPr lang="fr-FR" sz="2400" b="1" dirty="0" err="1">
                <a:solidFill>
                  <a:schemeClr val="bg1"/>
                </a:solidFill>
              </a:rPr>
              <a:t>enjoy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their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work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any</a:t>
            </a:r>
            <a:r>
              <a:rPr lang="fr-FR" sz="2400" b="1" dirty="0">
                <a:solidFill>
                  <a:schemeClr val="bg1"/>
                </a:solidFill>
              </a:rPr>
              <a:t> more.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613458" y="4180616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15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21</a:t>
            </a:r>
          </a:p>
          <a:p>
            <a:pPr algn="l"/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BA5A0D2-5DB9-5E56-7FEB-8367389BAC11}"/>
              </a:ext>
            </a:extLst>
          </p:cNvPr>
          <p:cNvSpPr txBox="1">
            <a:spLocks/>
          </p:cNvSpPr>
          <p:nvPr/>
        </p:nvSpPr>
        <p:spPr>
          <a:xfrm>
            <a:off x="613458" y="1383743"/>
            <a:ext cx="5091208" cy="13105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10. Ces personnes souhaitent changer de travail.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7D89F49-0F44-A361-B9A5-CEE6906AD504}"/>
              </a:ext>
            </a:extLst>
          </p:cNvPr>
          <p:cNvSpPr txBox="1">
            <a:spLocks/>
          </p:cNvSpPr>
          <p:nvPr/>
        </p:nvSpPr>
        <p:spPr>
          <a:xfrm>
            <a:off x="6167102" y="1383743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10. Leur travail ne leur plaît plus.</a:t>
            </a:r>
          </a:p>
        </p:txBody>
      </p:sp>
    </p:spTree>
    <p:extLst>
      <p:ext uri="{BB962C8B-B14F-4D97-AF65-F5344CB8AC3E}">
        <p14:creationId xmlns:p14="http://schemas.microsoft.com/office/powerpoint/2010/main" val="139400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9" y="1505172"/>
            <a:ext cx="5000264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tx1"/>
                </a:solidFill>
              </a:rPr>
              <a:t>1. Je ne sais pas où elles sont.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1. I do not know </a:t>
            </a:r>
            <a:r>
              <a:rPr lang="fr-FR" sz="2400" b="1" dirty="0" err="1">
                <a:solidFill>
                  <a:schemeClr val="bg1"/>
                </a:solidFill>
              </a:rPr>
              <a:t>where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they</a:t>
            </a:r>
            <a:r>
              <a:rPr lang="fr-FR" sz="2400" b="1" dirty="0">
                <a:solidFill>
                  <a:schemeClr val="bg1"/>
                </a:solidFill>
              </a:rPr>
              <a:t> are.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505172"/>
            <a:ext cx="4888375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1. Elle ne voit pas où il est.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1. </a:t>
            </a:r>
            <a:r>
              <a:rPr lang="fr-FR" sz="2400" b="1" dirty="0" err="1">
                <a:solidFill>
                  <a:schemeClr val="bg1"/>
                </a:solidFill>
              </a:rPr>
              <a:t>She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cannot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see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where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he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is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757913" y="3316146"/>
            <a:ext cx="5000264" cy="20366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16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12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357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9003" y="1505172"/>
            <a:ext cx="4334719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2. Il n’a pas son passeport.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505172"/>
            <a:ext cx="4334719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2. Elles n’ont pas de chance.</a:t>
            </a:r>
          </a:p>
        </p:txBody>
      </p:sp>
    </p:spTree>
    <p:extLst>
      <p:ext uri="{BB962C8B-B14F-4D97-AF65-F5344CB8AC3E}">
        <p14:creationId xmlns:p14="http://schemas.microsoft.com/office/powerpoint/2010/main" val="2080729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458" y="2151517"/>
            <a:ext cx="5000264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2. He </a:t>
            </a:r>
            <a:r>
              <a:rPr lang="fr-FR" sz="2400" b="1" dirty="0" err="1">
                <a:solidFill>
                  <a:schemeClr val="bg1"/>
                </a:solidFill>
              </a:rPr>
              <a:t>does</a:t>
            </a:r>
            <a:r>
              <a:rPr lang="fr-FR" sz="2400" b="1" dirty="0">
                <a:solidFill>
                  <a:schemeClr val="bg1"/>
                </a:solidFill>
              </a:rPr>
              <a:t> not have </a:t>
            </a:r>
            <a:r>
              <a:rPr lang="fr-FR" sz="2400" b="1" dirty="0" err="1">
                <a:solidFill>
                  <a:schemeClr val="bg1"/>
                </a:solidFill>
              </a:rPr>
              <a:t>his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passport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182562"/>
            <a:ext cx="4888375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2. </a:t>
            </a:r>
            <a:r>
              <a:rPr lang="fr-FR" sz="2400" b="1" dirty="0" err="1">
                <a:solidFill>
                  <a:schemeClr val="bg1"/>
                </a:solidFill>
              </a:rPr>
              <a:t>They</a:t>
            </a:r>
            <a:r>
              <a:rPr lang="fr-FR" sz="2400" b="1" dirty="0">
                <a:solidFill>
                  <a:schemeClr val="bg1"/>
                </a:solidFill>
              </a:rPr>
              <a:t> are not </a:t>
            </a:r>
            <a:r>
              <a:rPr lang="fr-FR" sz="2400" b="1" dirty="0" err="1">
                <a:solidFill>
                  <a:schemeClr val="bg1"/>
                </a:solidFill>
              </a:rPr>
              <a:t>lucky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757913" y="3316146"/>
            <a:ext cx="5000264" cy="1672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16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457AFC2-C4B0-4693-2C86-B77DDCE23217}"/>
              </a:ext>
            </a:extLst>
          </p:cNvPr>
          <p:cNvSpPr txBox="1">
            <a:spLocks/>
          </p:cNvSpPr>
          <p:nvPr/>
        </p:nvSpPr>
        <p:spPr>
          <a:xfrm>
            <a:off x="1279003" y="1505172"/>
            <a:ext cx="4334719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2. Il n’a pas son passeport.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B3DC40-BC08-632C-DAAF-9173F17F79EA}"/>
              </a:ext>
            </a:extLst>
          </p:cNvPr>
          <p:cNvSpPr txBox="1">
            <a:spLocks/>
          </p:cNvSpPr>
          <p:nvPr/>
        </p:nvSpPr>
        <p:spPr>
          <a:xfrm>
            <a:off x="6258045" y="1554365"/>
            <a:ext cx="4334719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2. Elles n’ont pas de chance.</a:t>
            </a:r>
          </a:p>
        </p:txBody>
      </p:sp>
    </p:spTree>
    <p:extLst>
      <p:ext uri="{BB962C8B-B14F-4D97-AF65-F5344CB8AC3E}">
        <p14:creationId xmlns:p14="http://schemas.microsoft.com/office/powerpoint/2010/main" val="2155346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515" y="1505172"/>
            <a:ext cx="5091208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3. Je ne suis pas d’accord avec le journaliste.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505172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3. Les scientifiques ne sont pas d’accord avec le choix du gouvernement.</a:t>
            </a:r>
          </a:p>
        </p:txBody>
      </p:sp>
    </p:spTree>
    <p:extLst>
      <p:ext uri="{BB962C8B-B14F-4D97-AF65-F5344CB8AC3E}">
        <p14:creationId xmlns:p14="http://schemas.microsoft.com/office/powerpoint/2010/main" val="86117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514" y="2144697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3. I do not </a:t>
            </a:r>
            <a:r>
              <a:rPr lang="fr-FR" sz="2400" b="1" dirty="0" err="1">
                <a:solidFill>
                  <a:schemeClr val="bg1"/>
                </a:solidFill>
              </a:rPr>
              <a:t>agree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with</a:t>
            </a:r>
            <a:r>
              <a:rPr lang="fr-FR" sz="2400" b="1" dirty="0">
                <a:solidFill>
                  <a:schemeClr val="bg1"/>
                </a:solidFill>
              </a:rPr>
              <a:t> the </a:t>
            </a:r>
            <a:r>
              <a:rPr lang="fr-FR" sz="2400" b="1" dirty="0" err="1">
                <a:solidFill>
                  <a:schemeClr val="bg1"/>
                </a:solidFill>
              </a:rPr>
              <a:t>journalist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fr-FR" sz="2400" b="1" dirty="0">
              <a:solidFill>
                <a:schemeClr val="bg1"/>
              </a:solidFill>
            </a:endParaRP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3. I </a:t>
            </a:r>
            <a:r>
              <a:rPr lang="fr-FR" sz="2400" b="1" dirty="0" err="1">
                <a:solidFill>
                  <a:schemeClr val="bg1"/>
                </a:solidFill>
              </a:rPr>
              <a:t>disagree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with</a:t>
            </a:r>
            <a:r>
              <a:rPr lang="fr-FR" sz="2400" b="1" dirty="0">
                <a:solidFill>
                  <a:schemeClr val="bg1"/>
                </a:solidFill>
              </a:rPr>
              <a:t> the </a:t>
            </a:r>
            <a:r>
              <a:rPr lang="fr-FR" sz="2400" b="1" dirty="0" err="1">
                <a:solidFill>
                  <a:schemeClr val="bg1"/>
                </a:solidFill>
              </a:rPr>
              <a:t>journalist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4" y="2361673"/>
            <a:ext cx="4888375" cy="23444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3. Scientists do not </a:t>
            </a:r>
            <a:r>
              <a:rPr lang="fr-FR" sz="2400" b="1" dirty="0" err="1">
                <a:solidFill>
                  <a:schemeClr val="bg1"/>
                </a:solidFill>
              </a:rPr>
              <a:t>agree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with</a:t>
            </a:r>
            <a:r>
              <a:rPr lang="fr-FR" sz="2400" b="1" dirty="0">
                <a:solidFill>
                  <a:schemeClr val="bg1"/>
                </a:solidFill>
              </a:rPr>
              <a:t> the </a:t>
            </a:r>
            <a:r>
              <a:rPr lang="fr-FR" sz="2400" b="1" dirty="0" err="1">
                <a:solidFill>
                  <a:schemeClr val="bg1"/>
                </a:solidFill>
              </a:rPr>
              <a:t>government’s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decision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</a:rPr>
              <a:t>3. Scientists </a:t>
            </a:r>
            <a:r>
              <a:rPr lang="fr-FR" sz="2400" b="1" dirty="0" err="1">
                <a:solidFill>
                  <a:schemeClr val="bg1"/>
                </a:solidFill>
              </a:rPr>
              <a:t>disagree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with</a:t>
            </a:r>
            <a:r>
              <a:rPr lang="fr-FR" sz="2400" b="1" dirty="0">
                <a:solidFill>
                  <a:schemeClr val="bg1"/>
                </a:solidFill>
              </a:rPr>
              <a:t> the </a:t>
            </a:r>
            <a:r>
              <a:rPr lang="fr-FR" sz="2400" b="1" dirty="0" err="1">
                <a:solidFill>
                  <a:schemeClr val="bg1"/>
                </a:solidFill>
              </a:rPr>
              <a:t>government’s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choice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390279" y="4285501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1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23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TRICKY WORD LIST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3539830-4087-75B8-FF57-18214999C8AE}"/>
              </a:ext>
            </a:extLst>
          </p:cNvPr>
          <p:cNvSpPr txBox="1">
            <a:spLocks/>
          </p:cNvSpPr>
          <p:nvPr/>
        </p:nvSpPr>
        <p:spPr>
          <a:xfrm>
            <a:off x="522514" y="1187098"/>
            <a:ext cx="5091208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>
                <a:solidFill>
                  <a:schemeClr val="tx1"/>
                </a:solidFill>
              </a:rPr>
              <a:t>3. Je ne suis pas d’accord avec le journaliste.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12E894D-A7F7-1AEC-0ABF-A3CFBE8E4A77}"/>
              </a:ext>
            </a:extLst>
          </p:cNvPr>
          <p:cNvSpPr txBox="1">
            <a:spLocks/>
          </p:cNvSpPr>
          <p:nvPr/>
        </p:nvSpPr>
        <p:spPr>
          <a:xfrm>
            <a:off x="6258044" y="1187098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3. Les scientifiques ne sont pas d’accord avec le choix du gouvernement.</a:t>
            </a:r>
          </a:p>
        </p:txBody>
      </p:sp>
    </p:spTree>
    <p:extLst>
      <p:ext uri="{BB962C8B-B14F-4D97-AF65-F5344CB8AC3E}">
        <p14:creationId xmlns:p14="http://schemas.microsoft.com/office/powerpoint/2010/main" val="359876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515" y="1505172"/>
            <a:ext cx="5091208" cy="636144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4. La Bretagne est une région de France.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1505172"/>
            <a:ext cx="5411440" cy="19238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4. Les Bretons ne sont pas britanniques mais français.</a:t>
            </a:r>
          </a:p>
        </p:txBody>
      </p:sp>
    </p:spTree>
    <p:extLst>
      <p:ext uri="{BB962C8B-B14F-4D97-AF65-F5344CB8AC3E}">
        <p14:creationId xmlns:p14="http://schemas.microsoft.com/office/powerpoint/2010/main" val="87761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71A0A-37E5-E89C-D62A-4C0CD9ED0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5692" y="338025"/>
            <a:ext cx="3918030" cy="726846"/>
          </a:xfrm>
        </p:spPr>
        <p:txBody>
          <a:bodyPr>
            <a:normAutofit fontScale="90000"/>
          </a:bodyPr>
          <a:lstStyle/>
          <a:p>
            <a:r>
              <a:rPr lang="fr-FR" dirty="0"/>
              <a:t>TEAM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CA9379-A463-579A-A8AC-BE62FB560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437" y="2836947"/>
            <a:ext cx="5000264" cy="2565717"/>
          </a:xfrm>
        </p:spPr>
        <p:txBody>
          <a:bodyPr>
            <a:no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4. Brittany </a:t>
            </a:r>
            <a:r>
              <a:rPr lang="fr-FR" sz="2400" b="1" dirty="0" err="1">
                <a:solidFill>
                  <a:schemeClr val="bg1"/>
                </a:solidFill>
              </a:rPr>
              <a:t>is</a:t>
            </a:r>
            <a:r>
              <a:rPr lang="fr-FR" sz="2400" b="1" dirty="0">
                <a:solidFill>
                  <a:schemeClr val="bg1"/>
                </a:solidFill>
              </a:rPr>
              <a:t> a French </a:t>
            </a:r>
            <a:r>
              <a:rPr lang="fr-FR" sz="2400" b="1" dirty="0" err="1">
                <a:solidFill>
                  <a:schemeClr val="bg1"/>
                </a:solidFill>
              </a:rPr>
              <a:t>region</a:t>
            </a:r>
            <a:r>
              <a:rPr lang="fr-FR" sz="2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2A32490-B422-8399-78D9-CF0147C44940}"/>
              </a:ext>
            </a:extLst>
          </p:cNvPr>
          <p:cNvSpPr txBox="1">
            <a:spLocks/>
          </p:cNvSpPr>
          <p:nvPr/>
        </p:nvSpPr>
        <p:spPr bwMode="blackWhite">
          <a:xfrm>
            <a:off x="6258045" y="338025"/>
            <a:ext cx="3918030" cy="726846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TEAM 2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8763DC-95F5-B1C1-94E7-D2F733CE6268}"/>
              </a:ext>
            </a:extLst>
          </p:cNvPr>
          <p:cNvSpPr txBox="1">
            <a:spLocks/>
          </p:cNvSpPr>
          <p:nvPr/>
        </p:nvSpPr>
        <p:spPr>
          <a:xfrm>
            <a:off x="6258045" y="2787111"/>
            <a:ext cx="4888375" cy="103482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bg1"/>
                </a:solidFill>
              </a:rPr>
              <a:t>4. The Bretons are not British but French.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DE26A2-F4F6-4028-205C-BE60C63C82D3}"/>
              </a:ext>
            </a:extLst>
          </p:cNvPr>
          <p:cNvSpPr txBox="1">
            <a:spLocks/>
          </p:cNvSpPr>
          <p:nvPr/>
        </p:nvSpPr>
        <p:spPr>
          <a:xfrm>
            <a:off x="3595868" y="4070889"/>
            <a:ext cx="5000264" cy="2344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dirty="0">
                <a:solidFill>
                  <a:schemeClr val="bg1"/>
                </a:solidFill>
              </a:rPr>
              <a:t>If </a:t>
            </a:r>
            <a:r>
              <a:rPr lang="fr-FR" sz="2400" dirty="0" err="1">
                <a:solidFill>
                  <a:schemeClr val="bg1"/>
                </a:solidFill>
              </a:rPr>
              <a:t>you</a:t>
            </a:r>
            <a:r>
              <a:rPr lang="fr-FR" sz="2400" dirty="0">
                <a:solidFill>
                  <a:schemeClr val="bg1"/>
                </a:solidFill>
              </a:rPr>
              <a:t> have made a </a:t>
            </a:r>
            <a:r>
              <a:rPr lang="fr-FR" sz="2400" dirty="0" err="1">
                <a:solidFill>
                  <a:schemeClr val="bg1"/>
                </a:solidFill>
              </a:rPr>
              <a:t>mistake</a:t>
            </a:r>
            <a:r>
              <a:rPr lang="fr-FR" sz="2400" dirty="0">
                <a:solidFill>
                  <a:schemeClr val="bg1"/>
                </a:solidFill>
              </a:rPr>
              <a:t>, </a:t>
            </a:r>
            <a:r>
              <a:rPr lang="fr-FR" sz="2400" dirty="0" err="1">
                <a:solidFill>
                  <a:schemeClr val="bg1"/>
                </a:solidFill>
              </a:rPr>
              <a:t>revise</a:t>
            </a:r>
            <a:r>
              <a:rPr lang="fr-FR" sz="2400" dirty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GR 23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D0492AA-D6E4-388F-1174-4B18A5EE8394}"/>
              </a:ext>
            </a:extLst>
          </p:cNvPr>
          <p:cNvSpPr txBox="1">
            <a:spLocks/>
          </p:cNvSpPr>
          <p:nvPr/>
        </p:nvSpPr>
        <p:spPr>
          <a:xfrm>
            <a:off x="567437" y="1583832"/>
            <a:ext cx="5091208" cy="6361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4. La Bretagne est une région de France.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814523E-C58F-DFE5-D008-467F0D7FDE95}"/>
              </a:ext>
            </a:extLst>
          </p:cNvPr>
          <p:cNvSpPr txBox="1">
            <a:spLocks/>
          </p:cNvSpPr>
          <p:nvPr/>
        </p:nvSpPr>
        <p:spPr>
          <a:xfrm>
            <a:off x="6258045" y="1576248"/>
            <a:ext cx="5411440" cy="103482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400" b="1" dirty="0">
                <a:solidFill>
                  <a:schemeClr val="tx1"/>
                </a:solidFill>
              </a:rPr>
              <a:t>4. Les Bretons ne sont pas britanniques mais français.</a:t>
            </a:r>
          </a:p>
        </p:txBody>
      </p:sp>
    </p:spTree>
    <p:extLst>
      <p:ext uri="{BB962C8B-B14F-4D97-AF65-F5344CB8AC3E}">
        <p14:creationId xmlns:p14="http://schemas.microsoft.com/office/powerpoint/2010/main" val="2248505474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72</TotalTime>
  <Words>984</Words>
  <Application>Microsoft Macintosh PowerPoint</Application>
  <PresentationFormat>Grand écran</PresentationFormat>
  <Paragraphs>149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Gill Sans MT</vt:lpstr>
      <vt:lpstr>WR_Korean</vt:lpstr>
      <vt:lpstr>Colis</vt:lpstr>
      <vt:lpstr>TRAP GAME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  <vt:lpstr>TEAM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TRAP GAME 1</dc:title>
  <dc:creator>Annaïck Christien</dc:creator>
  <cp:lastModifiedBy>Annaïck Christien</cp:lastModifiedBy>
  <cp:revision>8</cp:revision>
  <dcterms:created xsi:type="dcterms:W3CDTF">2026-05-10T16:05:08Z</dcterms:created>
  <dcterms:modified xsi:type="dcterms:W3CDTF">2026-05-10T17:17:56Z</dcterms:modified>
</cp:coreProperties>
</file>